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8" r:id="rId1"/>
  </p:sldMasterIdLst>
  <p:notesMasterIdLst>
    <p:notesMasterId r:id="rId41"/>
  </p:notesMasterIdLst>
  <p:sldIdLst>
    <p:sldId id="256" r:id="rId2"/>
    <p:sldId id="320" r:id="rId3"/>
    <p:sldId id="259" r:id="rId4"/>
    <p:sldId id="261" r:id="rId5"/>
    <p:sldId id="315" r:id="rId6"/>
    <p:sldId id="286" r:id="rId7"/>
    <p:sldId id="287" r:id="rId8"/>
    <p:sldId id="321" r:id="rId9"/>
    <p:sldId id="325" r:id="rId10"/>
    <p:sldId id="289" r:id="rId11"/>
    <p:sldId id="290" r:id="rId12"/>
    <p:sldId id="292" r:id="rId13"/>
    <p:sldId id="330" r:id="rId14"/>
    <p:sldId id="326" r:id="rId15"/>
    <p:sldId id="327" r:id="rId16"/>
    <p:sldId id="294" r:id="rId17"/>
    <p:sldId id="295" r:id="rId18"/>
    <p:sldId id="296" r:id="rId19"/>
    <p:sldId id="328" r:id="rId20"/>
    <p:sldId id="311" r:id="rId21"/>
    <p:sldId id="318" r:id="rId22"/>
    <p:sldId id="316" r:id="rId23"/>
    <p:sldId id="319" r:id="rId24"/>
    <p:sldId id="329" r:id="rId25"/>
    <p:sldId id="297" r:id="rId26"/>
    <p:sldId id="298" r:id="rId27"/>
    <p:sldId id="305" r:id="rId28"/>
    <p:sldId id="306" r:id="rId29"/>
    <p:sldId id="307" r:id="rId30"/>
    <p:sldId id="308" r:id="rId31"/>
    <p:sldId id="309" r:id="rId32"/>
    <p:sldId id="310" r:id="rId33"/>
    <p:sldId id="303" r:id="rId34"/>
    <p:sldId id="299" r:id="rId35"/>
    <p:sldId id="300" r:id="rId36"/>
    <p:sldId id="301" r:id="rId37"/>
    <p:sldId id="302" r:id="rId38"/>
    <p:sldId id="279" r:id="rId39"/>
    <p:sldId id="280" r:id="rId4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66F19C4-A220-400C-9114-3A34276BCDBE}">
  <a:tblStyle styleId="{566F19C4-A220-400C-9114-3A34276BCDBE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9" d="100"/>
          <a:sy n="109" d="100"/>
        </p:scale>
        <p:origin x="-1072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notesMaster" Target="notesMasters/notesMaster1.xml"/><Relationship Id="rId42" Type="http://schemas.openxmlformats.org/officeDocument/2006/relationships/printerSettings" Target="printerSettings/printerSettings1.bin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9158864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Shape 3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Shape 3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10800000">
            <a:off x="-150" y="4156674"/>
            <a:ext cx="9144000" cy="276600"/>
          </a:xfrm>
          <a:prstGeom prst="rect">
            <a:avLst/>
          </a:prstGeom>
          <a:solidFill>
            <a:srgbClr val="000000">
              <a:alpha val="346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-150" y="0"/>
            <a:ext cx="9144000" cy="4156799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685800" y="2525225"/>
            <a:ext cx="5309699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defRPr sz="6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 rot="10800000">
            <a:off x="-150" y="3082199"/>
            <a:ext cx="9144000" cy="687600"/>
          </a:xfrm>
          <a:prstGeom prst="rect">
            <a:avLst/>
          </a:prstGeom>
          <a:solidFill>
            <a:srgbClr val="000000">
              <a:alpha val="346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 flipH="1">
            <a:off x="-150" y="0"/>
            <a:ext cx="9144000" cy="3082200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685800" y="1907658"/>
            <a:ext cx="5008199" cy="10451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685800" y="3082250"/>
            <a:ext cx="5008199" cy="6876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rgbClr val="415665"/>
              </a:buClr>
              <a:buSzPct val="100000"/>
              <a:buNone/>
              <a:defRPr sz="1800"/>
            </a:lvl1pPr>
            <a:lvl2pPr lvl="1" rtl="0">
              <a:spcBef>
                <a:spcPts val="0"/>
              </a:spcBef>
              <a:buClr>
                <a:srgbClr val="415665"/>
              </a:buClr>
              <a:buSzPct val="100000"/>
              <a:buNone/>
              <a:defRPr sz="1800"/>
            </a:lvl2pPr>
            <a:lvl3pPr lvl="2" rtl="0">
              <a:spcBef>
                <a:spcPts val="0"/>
              </a:spcBef>
              <a:buClr>
                <a:srgbClr val="415665"/>
              </a:buClr>
              <a:buSzPct val="100000"/>
              <a:buNone/>
              <a:defRPr sz="1800"/>
            </a:lvl3pPr>
            <a:lvl4pPr lvl="3" rtl="0">
              <a:spcBef>
                <a:spcPts val="0"/>
              </a:spcBef>
              <a:buClr>
                <a:srgbClr val="415665"/>
              </a:buClr>
              <a:buNone/>
              <a:defRPr/>
            </a:lvl4pPr>
            <a:lvl5pPr lvl="4" rtl="0">
              <a:spcBef>
                <a:spcPts val="0"/>
              </a:spcBef>
              <a:buClr>
                <a:srgbClr val="415665"/>
              </a:buClr>
              <a:buNone/>
              <a:defRPr/>
            </a:lvl5pPr>
            <a:lvl6pPr lvl="5" rtl="0">
              <a:spcBef>
                <a:spcPts val="0"/>
              </a:spcBef>
              <a:buClr>
                <a:srgbClr val="415665"/>
              </a:buClr>
              <a:buNone/>
              <a:defRPr/>
            </a:lvl6pPr>
            <a:lvl7pPr lvl="6" rtl="0">
              <a:spcBef>
                <a:spcPts val="0"/>
              </a:spcBef>
              <a:buClr>
                <a:srgbClr val="415665"/>
              </a:buClr>
              <a:buNone/>
              <a:defRPr/>
            </a:lvl7pPr>
            <a:lvl8pPr lvl="7" rtl="0">
              <a:spcBef>
                <a:spcPts val="0"/>
              </a:spcBef>
              <a:buClr>
                <a:srgbClr val="415665"/>
              </a:buClr>
              <a:buNone/>
              <a:defRPr/>
            </a:lvl8pPr>
            <a:lvl9pPr lvl="8" rtl="0">
              <a:spcBef>
                <a:spcPts val="0"/>
              </a:spcBef>
              <a:buClr>
                <a:srgbClr val="415665"/>
              </a:buClr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-75" y="3420000"/>
            <a:ext cx="669599" cy="1723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0DB7C4"/>
                </a:solidFill>
              </a:rPr>
              <a:t>‹#›</a:t>
            </a:fld>
            <a:endParaRPr lang="en">
              <a:solidFill>
                <a:srgbClr val="0DB7C4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 flipH="1">
            <a:off x="-74" y="0"/>
            <a:ext cx="669599" cy="5143499"/>
          </a:xfrm>
          <a:prstGeom prst="rect">
            <a:avLst/>
          </a:prstGeom>
          <a:solidFill>
            <a:srgbClr val="000000">
              <a:alpha val="346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/>
          <p:nvPr/>
        </p:nvSpPr>
        <p:spPr>
          <a:xfrm flipH="1">
            <a:off x="-74" y="0"/>
            <a:ext cx="669599" cy="1139999"/>
          </a:xfrm>
          <a:prstGeom prst="rect">
            <a:avLst/>
          </a:prstGeom>
          <a:solidFill>
            <a:srgbClr val="0DB7C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844425" y="5597"/>
            <a:ext cx="3552600" cy="11399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844425" y="1538075"/>
            <a:ext cx="5169000" cy="3387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44425" y="5597"/>
            <a:ext cx="3552600" cy="1139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rgbClr val="0DB7C4"/>
              </a:buClr>
              <a:buSzPct val="1000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0DB7C4"/>
              </a:buClr>
              <a:buSzPct val="1000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0DB7C4"/>
              </a:buClr>
              <a:buSzPct val="1000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0DB7C4"/>
              </a:buClr>
              <a:buSzPct val="1000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0DB7C4"/>
              </a:buClr>
              <a:buSzPct val="1000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0DB7C4"/>
              </a:buClr>
              <a:buSzPct val="1000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0DB7C4"/>
              </a:buClr>
              <a:buSzPct val="1000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0DB7C4"/>
              </a:buClr>
              <a:buSzPct val="1000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0DB7C4"/>
              </a:buClr>
              <a:buSzPct val="100000"/>
              <a:buFont typeface="Dosis"/>
              <a:buNone/>
              <a:defRPr sz="2400">
                <a:solidFill>
                  <a:srgbClr val="0DB7C4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844425" y="1538075"/>
            <a:ext cx="5169000" cy="3387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0DB7C4"/>
              </a:buClr>
              <a:buSzPct val="100000"/>
              <a:buFont typeface="Source Sans Pro"/>
              <a:buChar char="▹"/>
              <a:defRPr sz="30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>
              <a:spcBef>
                <a:spcPts val="480"/>
              </a:spcBef>
              <a:buClr>
                <a:srgbClr val="0DB7C4"/>
              </a:buClr>
              <a:buSzPct val="100000"/>
              <a:buFont typeface="Source Sans Pro"/>
              <a:buChar char="▸"/>
              <a:defRPr sz="24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>
              <a:spcBef>
                <a:spcPts val="480"/>
              </a:spcBef>
              <a:buClr>
                <a:srgbClr val="0DB7C4"/>
              </a:buClr>
              <a:buSzPct val="100000"/>
              <a:buFont typeface="Source Sans Pro"/>
              <a:buChar char="⬩"/>
              <a:defRPr sz="24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>
              <a:spcBef>
                <a:spcPts val="360"/>
              </a:spcBef>
              <a:buClr>
                <a:srgbClr val="0DB7C4"/>
              </a:buClr>
              <a:buSzPct val="100000"/>
              <a:buFont typeface="Source Sans Pro"/>
              <a:buChar char="⬞"/>
              <a:defRPr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>
              <a:spcBef>
                <a:spcPts val="360"/>
              </a:spcBef>
              <a:buClr>
                <a:srgbClr val="0DB7C4"/>
              </a:buClr>
              <a:buSzPct val="100000"/>
              <a:buFont typeface="Source Sans Pro"/>
              <a:defRPr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>
              <a:spcBef>
                <a:spcPts val="360"/>
              </a:spcBef>
              <a:buClr>
                <a:srgbClr val="0DB7C4"/>
              </a:buClr>
              <a:buSzPct val="100000"/>
              <a:buFont typeface="Source Sans Pro"/>
              <a:defRPr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>
              <a:spcBef>
                <a:spcPts val="360"/>
              </a:spcBef>
              <a:buClr>
                <a:srgbClr val="0DB7C4"/>
              </a:buClr>
              <a:buSzPct val="100000"/>
              <a:buFont typeface="Source Sans Pro"/>
              <a:defRPr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>
              <a:spcBef>
                <a:spcPts val="360"/>
              </a:spcBef>
              <a:buClr>
                <a:srgbClr val="0DB7C4"/>
              </a:buClr>
              <a:buSzPct val="100000"/>
              <a:buFont typeface="Source Sans Pro"/>
              <a:defRPr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>
              <a:spcBef>
                <a:spcPts val="360"/>
              </a:spcBef>
              <a:buClr>
                <a:srgbClr val="0DB7C4"/>
              </a:buClr>
              <a:buSzPct val="100000"/>
              <a:buFont typeface="Source Sans Pro"/>
              <a:defRPr sz="1800">
                <a:solidFill>
                  <a:srgbClr val="415665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fld id="{00000000-1234-1234-1234-123412341234}" type="slidenum">
              <a:rPr lang="en"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‹#›</a:t>
            </a:fld>
            <a:endParaRPr lang="en" sz="24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mailto:erolkazancli@gmail.com" TargetMode="External"/><Relationship Id="rId4" Type="http://schemas.openxmlformats.org/officeDocument/2006/relationships/image" Target="../media/image26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ctrTitle"/>
          </p:nvPr>
        </p:nvSpPr>
        <p:spPr>
          <a:xfrm>
            <a:off x="685800" y="2525225"/>
            <a:ext cx="5309699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4800" dirty="0" smtClean="0"/>
              <a:t>MS </a:t>
            </a:r>
            <a:r>
              <a:rPr lang="tr-TR" sz="4800" dirty="0" err="1" smtClean="0"/>
              <a:t>Lesion</a:t>
            </a:r>
            <a:r>
              <a:rPr lang="tr-TR" sz="4800" dirty="0" smtClean="0"/>
              <a:t> </a:t>
            </a:r>
            <a:r>
              <a:rPr lang="tr-TR" sz="4800" dirty="0" err="1" smtClean="0"/>
              <a:t>Segmentation</a:t>
            </a:r>
            <a:r>
              <a:rPr lang="tr-TR" sz="4800" dirty="0" smtClean="0"/>
              <a:t> </a:t>
            </a:r>
            <a:r>
              <a:rPr lang="tr-TR" sz="4800" dirty="0" err="1" smtClean="0"/>
              <a:t>using</a:t>
            </a:r>
            <a:r>
              <a:rPr lang="tr-TR" sz="4800" dirty="0" smtClean="0"/>
              <a:t> </a:t>
            </a:r>
            <a:r>
              <a:rPr lang="tr-TR" sz="4800" dirty="0" err="1" smtClean="0"/>
              <a:t>Deep</a:t>
            </a:r>
            <a:r>
              <a:rPr lang="tr-TR" sz="4800" dirty="0" smtClean="0"/>
              <a:t> Learning</a:t>
            </a:r>
            <a:endParaRPr lang="en" sz="4800" dirty="0"/>
          </a:p>
        </p:txBody>
      </p:sp>
      <p:pic>
        <p:nvPicPr>
          <p:cNvPr id="2" name="Picture 1" descr="Screen Shot 2017-07-01 at 12.00.0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3169" y="0"/>
            <a:ext cx="3440831" cy="415143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73909" y="4287221"/>
            <a:ext cx="46342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Masters Thesis by </a:t>
            </a:r>
            <a:r>
              <a:rPr lang="en-US" b="1" dirty="0" err="1" smtClean="0"/>
              <a:t>Erol</a:t>
            </a:r>
            <a:r>
              <a:rPr lang="en-US" b="1" dirty="0" smtClean="0"/>
              <a:t> </a:t>
            </a:r>
            <a:r>
              <a:rPr lang="en-US" b="1" dirty="0" err="1" smtClean="0"/>
              <a:t>Kazancli</a:t>
            </a:r>
            <a:r>
              <a:rPr lang="en-US" dirty="0" smtClean="0"/>
              <a:t>, </a:t>
            </a:r>
          </a:p>
          <a:p>
            <a:r>
              <a:rPr lang="en-US" dirty="0"/>
              <a:t>S</a:t>
            </a:r>
            <a:r>
              <a:rPr lang="en-US" dirty="0" smtClean="0"/>
              <a:t>upervised by </a:t>
            </a:r>
            <a:r>
              <a:rPr lang="en-US" b="1" dirty="0" smtClean="0"/>
              <a:t>Laura </a:t>
            </a:r>
            <a:r>
              <a:rPr lang="en-US" b="1" dirty="0" err="1" smtClean="0"/>
              <a:t>Igual</a:t>
            </a:r>
            <a:r>
              <a:rPr lang="en-US" b="1" dirty="0" smtClean="0"/>
              <a:t> </a:t>
            </a:r>
            <a:r>
              <a:rPr lang="pt-BR" b="1" dirty="0" smtClean="0"/>
              <a:t>Mu</a:t>
            </a:r>
            <a:r>
              <a:rPr lang="es-ES_tradnl" b="1" dirty="0" smtClean="0"/>
              <a:t>ñ</a:t>
            </a:r>
            <a:r>
              <a:rPr lang="pt-BR" b="1" dirty="0" smtClean="0"/>
              <a:t>oz</a:t>
            </a:r>
            <a:r>
              <a:rPr lang="pt-BR" dirty="0" smtClean="0"/>
              <a:t>,</a:t>
            </a:r>
          </a:p>
          <a:p>
            <a:r>
              <a:rPr lang="en-US" dirty="0" smtClean="0"/>
              <a:t>I</a:t>
            </a:r>
            <a:r>
              <a:rPr lang="pt-BR" dirty="0" err="1" smtClean="0"/>
              <a:t>n</a:t>
            </a:r>
            <a:r>
              <a:rPr lang="pt-BR" dirty="0" smtClean="0"/>
              <a:t> </a:t>
            </a:r>
            <a:r>
              <a:rPr lang="pt-BR" dirty="0" err="1" smtClean="0"/>
              <a:t>collaboration</a:t>
            </a:r>
            <a:r>
              <a:rPr lang="pt-BR" dirty="0" smtClean="0"/>
              <a:t> </a:t>
            </a:r>
            <a:r>
              <a:rPr lang="pt-BR" dirty="0" err="1" smtClean="0"/>
              <a:t>with</a:t>
            </a:r>
            <a:r>
              <a:rPr lang="pt-BR" dirty="0" smtClean="0"/>
              <a:t> </a:t>
            </a:r>
            <a:r>
              <a:rPr lang="pt-BR" b="1" dirty="0" err="1" smtClean="0"/>
              <a:t>MintLabs</a:t>
            </a:r>
            <a:r>
              <a:rPr lang="pt-BR" dirty="0" smtClean="0"/>
              <a:t> </a:t>
            </a:r>
            <a:r>
              <a:rPr lang="pt-BR" dirty="0" err="1" smtClean="0"/>
              <a:t>and</a:t>
            </a:r>
            <a:r>
              <a:rPr lang="pt-BR" dirty="0" smtClean="0"/>
              <a:t> </a:t>
            </a:r>
            <a:r>
              <a:rPr lang="pt-BR" b="1" dirty="0" smtClean="0"/>
              <a:t>Hospital </a:t>
            </a:r>
            <a:r>
              <a:rPr lang="pt-BR" b="1" dirty="0" err="1" smtClean="0"/>
              <a:t>Clinic</a:t>
            </a:r>
            <a:r>
              <a:rPr lang="pt-BR" b="1" dirty="0" smtClean="0"/>
              <a:t> </a:t>
            </a:r>
            <a:endParaRPr lang="pt-BR" b="1" dirty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685800" y="1907658"/>
            <a:ext cx="6487535" cy="10451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tr-TR" dirty="0"/>
              <a:t>3</a:t>
            </a:r>
            <a:r>
              <a:rPr lang="en" dirty="0" smtClean="0"/>
              <a:t>.</a:t>
            </a:r>
            <a:r>
              <a:rPr lang="tr-TR" dirty="0" smtClean="0"/>
              <a:t>METHODOLOGY</a:t>
            </a:r>
            <a:endParaRPr lang="en" dirty="0"/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685800" y="3082250"/>
            <a:ext cx="5008199" cy="687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-75" y="3420000"/>
            <a:ext cx="669599" cy="1723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511459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4" y="5597"/>
            <a:ext cx="5640335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err="1" smtClean="0"/>
              <a:t>Pre-processing</a:t>
            </a:r>
            <a:r>
              <a:rPr lang="tr-TR" sz="2800" dirty="0" smtClean="0"/>
              <a:t> MRI Data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6" y="1139999"/>
            <a:ext cx="5051546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tr-TR" sz="2000" b="1" dirty="0" err="1"/>
              <a:t>S</a:t>
            </a:r>
            <a:r>
              <a:rPr lang="tr-TR" sz="2000" b="1" dirty="0" err="1" smtClean="0"/>
              <a:t>kull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stripping</a:t>
            </a:r>
            <a:r>
              <a:rPr lang="tr-TR" sz="2000" b="1" dirty="0" smtClean="0"/>
              <a:t>:</a:t>
            </a:r>
            <a:r>
              <a:rPr lang="tr-TR" sz="2000" dirty="0" smtClean="0"/>
              <a:t> </a:t>
            </a:r>
            <a:r>
              <a:rPr lang="tr-TR" sz="2000" dirty="0" err="1" smtClean="0"/>
              <a:t>Removing</a:t>
            </a:r>
            <a:r>
              <a:rPr lang="tr-TR" sz="2000" dirty="0" smtClean="0"/>
              <a:t> </a:t>
            </a:r>
            <a:r>
              <a:rPr lang="tr-TR" sz="2000" dirty="0" err="1" smtClean="0"/>
              <a:t>the</a:t>
            </a:r>
            <a:r>
              <a:rPr lang="tr-TR" sz="2000" dirty="0" smtClean="0"/>
              <a:t> </a:t>
            </a:r>
            <a:r>
              <a:rPr lang="tr-TR" sz="2000" dirty="0" err="1" smtClean="0"/>
              <a:t>skull</a:t>
            </a:r>
            <a:r>
              <a:rPr lang="tr-TR" sz="2000" dirty="0" smtClean="0"/>
              <a:t> </a:t>
            </a:r>
            <a:r>
              <a:rPr lang="tr-TR" sz="2000" dirty="0" err="1" smtClean="0"/>
              <a:t>from</a:t>
            </a:r>
            <a:r>
              <a:rPr lang="tr-TR" sz="2000" dirty="0" smtClean="0"/>
              <a:t> </a:t>
            </a:r>
            <a:r>
              <a:rPr lang="tr-TR" sz="2000" dirty="0" err="1" smtClean="0"/>
              <a:t>images</a:t>
            </a:r>
            <a:endParaRPr lang="tr-TR" sz="2000" dirty="0" smtClean="0"/>
          </a:p>
          <a:p>
            <a:pPr marL="457200" lvl="0" indent="-228600" rtl="0">
              <a:spcBef>
                <a:spcPts val="0"/>
              </a:spcBef>
            </a:pPr>
            <a:endParaRPr lang="en" sz="2000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tr-TR" sz="2000" b="1" dirty="0" err="1" smtClean="0"/>
              <a:t>Field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bias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correction</a:t>
            </a:r>
            <a:r>
              <a:rPr lang="tr-TR" sz="2000" b="1" dirty="0" smtClean="0"/>
              <a:t>: </a:t>
            </a:r>
            <a:r>
              <a:rPr lang="tr-TR" sz="2000" dirty="0" err="1" smtClean="0"/>
              <a:t>Removing</a:t>
            </a:r>
            <a:r>
              <a:rPr lang="tr-TR" sz="2000" dirty="0" smtClean="0"/>
              <a:t> </a:t>
            </a:r>
            <a:r>
              <a:rPr lang="tr-TR" sz="2000" dirty="0" err="1" smtClean="0"/>
              <a:t>undesired</a:t>
            </a:r>
            <a:r>
              <a:rPr lang="tr-TR" sz="2000" dirty="0" smtClean="0"/>
              <a:t> </a:t>
            </a:r>
            <a:r>
              <a:rPr lang="tr-TR" sz="2000" dirty="0" err="1" smtClean="0"/>
              <a:t>signal</a:t>
            </a:r>
            <a:r>
              <a:rPr lang="tr-TR" sz="2000" dirty="0" smtClean="0"/>
              <a:t> </a:t>
            </a:r>
            <a:r>
              <a:rPr lang="tr-TR" sz="2000" dirty="0" err="1" smtClean="0"/>
              <a:t>from</a:t>
            </a:r>
            <a:r>
              <a:rPr lang="tr-TR" sz="2000" dirty="0" smtClean="0"/>
              <a:t> </a:t>
            </a:r>
            <a:r>
              <a:rPr lang="tr-TR" sz="2000" dirty="0" err="1" smtClean="0"/>
              <a:t>images</a:t>
            </a:r>
            <a:endParaRPr lang="tr-TR" sz="2000" dirty="0" smtClean="0"/>
          </a:p>
          <a:p>
            <a:pPr marL="457200" lvl="0" indent="-228600" rtl="0">
              <a:spcBef>
                <a:spcPts val="0"/>
              </a:spcBef>
            </a:pPr>
            <a:endParaRPr lang="en" sz="2000" dirty="0"/>
          </a:p>
          <a:p>
            <a:pPr marL="457200" lvl="0" indent="-228600" rtl="0">
              <a:spcBef>
                <a:spcPts val="0"/>
              </a:spcBef>
            </a:pPr>
            <a:r>
              <a:rPr lang="tr-TR" sz="2000" b="1" dirty="0"/>
              <a:t>M</a:t>
            </a:r>
            <a:r>
              <a:rPr lang="tr-TR" sz="2000" b="1" dirty="0" smtClean="0"/>
              <a:t>otion </a:t>
            </a:r>
            <a:r>
              <a:rPr lang="tr-TR" sz="2000" b="1" dirty="0" err="1" smtClean="0"/>
              <a:t>Correction</a:t>
            </a:r>
            <a:r>
              <a:rPr lang="tr-TR" sz="2000" b="1" dirty="0" smtClean="0"/>
              <a:t>:</a:t>
            </a:r>
            <a:r>
              <a:rPr lang="tr-TR" sz="2000" dirty="0" smtClean="0"/>
              <a:t> </a:t>
            </a:r>
            <a:r>
              <a:rPr lang="tr-TR" sz="2000" dirty="0" err="1" smtClean="0"/>
              <a:t>Removing</a:t>
            </a:r>
            <a:r>
              <a:rPr lang="tr-TR" sz="2000" dirty="0" smtClean="0"/>
              <a:t> </a:t>
            </a:r>
            <a:r>
              <a:rPr lang="tr-TR" sz="2000" dirty="0" err="1" smtClean="0"/>
              <a:t>the</a:t>
            </a:r>
            <a:r>
              <a:rPr lang="tr-TR" sz="2000" dirty="0" smtClean="0"/>
              <a:t> </a:t>
            </a:r>
            <a:r>
              <a:rPr lang="tr-TR" sz="2000" dirty="0" err="1" smtClean="0"/>
              <a:t>movement</a:t>
            </a:r>
            <a:r>
              <a:rPr lang="tr-TR" sz="2000" dirty="0" smtClean="0"/>
              <a:t> </a:t>
            </a:r>
            <a:r>
              <a:rPr lang="tr-TR" sz="2000" dirty="0" err="1" smtClean="0"/>
              <a:t>effects</a:t>
            </a:r>
            <a:r>
              <a:rPr lang="tr-TR" sz="2000" dirty="0" smtClean="0"/>
              <a:t> </a:t>
            </a:r>
            <a:r>
              <a:rPr lang="tr-TR" sz="2000" dirty="0" err="1" smtClean="0"/>
              <a:t>and</a:t>
            </a:r>
            <a:r>
              <a:rPr lang="tr-TR" sz="2000" dirty="0" smtClean="0"/>
              <a:t> </a:t>
            </a:r>
            <a:r>
              <a:rPr lang="tr-TR" sz="2000" dirty="0" err="1" smtClean="0"/>
              <a:t>co-registration</a:t>
            </a:r>
            <a:r>
              <a:rPr lang="tr-TR" sz="2000" dirty="0" smtClean="0"/>
              <a:t> </a:t>
            </a:r>
            <a:endParaRPr lang="tr-TR" sz="2000" dirty="0" smtClean="0"/>
          </a:p>
          <a:p>
            <a:pPr marL="457200" lvl="0" indent="-228600" rtl="0">
              <a:spcBef>
                <a:spcPts val="0"/>
              </a:spcBef>
            </a:pPr>
            <a:endParaRPr lang="tr-TR" sz="2000" dirty="0" smtClean="0"/>
          </a:p>
          <a:p>
            <a:pPr marL="457200" indent="-228600"/>
            <a:r>
              <a:rPr lang="tr-TR" sz="2000" b="1" dirty="0" err="1" smtClean="0"/>
              <a:t>Intensity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Normalization</a:t>
            </a:r>
            <a:r>
              <a:rPr lang="tr-TR" sz="2000" b="1" dirty="0" smtClean="0"/>
              <a:t>: </a:t>
            </a:r>
            <a:r>
              <a:rPr lang="tr-TR" sz="2000" dirty="0" smtClean="0"/>
              <a:t>0-mean </a:t>
            </a:r>
            <a:r>
              <a:rPr lang="tr-TR" sz="2000" dirty="0" err="1" smtClean="0"/>
              <a:t>unit</a:t>
            </a:r>
            <a:r>
              <a:rPr lang="tr-TR" sz="2000" dirty="0" smtClean="0"/>
              <a:t> </a:t>
            </a:r>
            <a:r>
              <a:rPr lang="tr-TR" sz="2000" dirty="0" err="1" smtClean="0"/>
              <a:t>variance</a:t>
            </a:r>
            <a:r>
              <a:rPr lang="tr-TR" sz="2000" dirty="0" smtClean="0"/>
              <a:t> </a:t>
            </a:r>
            <a:r>
              <a:rPr lang="tr-TR" sz="2000" dirty="0" err="1" smtClean="0"/>
              <a:t>standardization</a:t>
            </a:r>
            <a:endParaRPr lang="en" sz="2000" dirty="0"/>
          </a:p>
          <a:p>
            <a:pPr marL="457200" lvl="0" indent="-228600" rtl="0">
              <a:spcBef>
                <a:spcPts val="0"/>
              </a:spcBef>
            </a:pP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11</a:t>
            </a:fld>
            <a:endParaRPr lang="en"/>
          </a:p>
        </p:txBody>
      </p:sp>
      <p:pic>
        <p:nvPicPr>
          <p:cNvPr id="2" name="Picture 1" descr="t1-bra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9414" y="530080"/>
            <a:ext cx="2939278" cy="2236809"/>
          </a:xfrm>
          <a:prstGeom prst="rect">
            <a:avLst/>
          </a:prstGeom>
        </p:spPr>
      </p:pic>
      <p:pic>
        <p:nvPicPr>
          <p:cNvPr id="3" name="Picture 2" descr="t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9414" y="2766889"/>
            <a:ext cx="2939278" cy="223680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977523" y="535902"/>
            <a:ext cx="7136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Before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989173" y="2761052"/>
            <a:ext cx="5693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After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9616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4" y="5597"/>
            <a:ext cx="8124203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tr-TR" sz="2800" dirty="0" err="1" smtClean="0"/>
              <a:t>Convolutional</a:t>
            </a:r>
            <a:r>
              <a:rPr lang="tr-TR" sz="2800" dirty="0" smtClean="0"/>
              <a:t> </a:t>
            </a:r>
            <a:r>
              <a:rPr lang="tr-TR" sz="2800" dirty="0" err="1" smtClean="0"/>
              <a:t>Neural</a:t>
            </a:r>
            <a:r>
              <a:rPr lang="tr-TR" sz="2800" dirty="0" smtClean="0"/>
              <a:t> Networks (</a:t>
            </a:r>
            <a:r>
              <a:rPr lang="tr-TR" sz="2800" dirty="0"/>
              <a:t>CNN)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6" y="1139999"/>
            <a:ext cx="3979552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/>
            <a:r>
              <a:rPr lang="tr-TR" sz="2000" dirty="0"/>
              <a:t>A </a:t>
            </a:r>
            <a:r>
              <a:rPr lang="tr-TR" sz="2000" dirty="0" err="1"/>
              <a:t>special</a:t>
            </a:r>
            <a:r>
              <a:rPr lang="tr-TR" sz="2000" dirty="0"/>
              <a:t> </a:t>
            </a:r>
            <a:r>
              <a:rPr lang="tr-TR" sz="2000" dirty="0" err="1"/>
              <a:t>type</a:t>
            </a:r>
            <a:r>
              <a:rPr lang="tr-TR" sz="2000" dirty="0"/>
              <a:t> of </a:t>
            </a:r>
            <a:r>
              <a:rPr lang="en-US" sz="2000" b="1" dirty="0"/>
              <a:t>k</a:t>
            </a:r>
            <a:r>
              <a:rPr lang="tr-TR" sz="2000" b="1" dirty="0" err="1"/>
              <a:t>ernel</a:t>
            </a:r>
            <a:r>
              <a:rPr lang="tr-TR" sz="2000" b="1" dirty="0"/>
              <a:t> </a:t>
            </a:r>
            <a:r>
              <a:rPr lang="tr-TR" sz="2000" b="1" dirty="0" err="1"/>
              <a:t>based</a:t>
            </a:r>
            <a:r>
              <a:rPr lang="tr-TR" sz="2000" b="1" dirty="0"/>
              <a:t> ANN </a:t>
            </a:r>
            <a:endParaRPr lang="en" sz="2000" b="1" dirty="0"/>
          </a:p>
          <a:p>
            <a:pPr marL="457200" lvl="0" indent="-228600" rtl="0">
              <a:spcBef>
                <a:spcPts val="0"/>
              </a:spcBef>
            </a:pPr>
            <a:endParaRPr lang="tr-TR" sz="2000" dirty="0" smtClean="0"/>
          </a:p>
          <a:p>
            <a:pPr marL="457200" lvl="0" indent="-228600"/>
            <a:r>
              <a:rPr lang="tr-TR" sz="2000" b="1" dirty="0" err="1"/>
              <a:t>Efficiency</a:t>
            </a:r>
            <a:r>
              <a:rPr lang="tr-TR" sz="2000" dirty="0"/>
              <a:t> </a:t>
            </a:r>
            <a:r>
              <a:rPr lang="tr-TR" sz="2000" dirty="0" err="1"/>
              <a:t>due</a:t>
            </a:r>
            <a:r>
              <a:rPr lang="tr-TR" sz="2000" dirty="0"/>
              <a:t> </a:t>
            </a:r>
            <a:r>
              <a:rPr lang="tr-TR" sz="2000" dirty="0" err="1"/>
              <a:t>to</a:t>
            </a:r>
            <a:r>
              <a:rPr lang="tr-TR" sz="2000" dirty="0"/>
              <a:t> </a:t>
            </a:r>
            <a:r>
              <a:rPr lang="en-US" sz="2000" b="1" dirty="0"/>
              <a:t>s</a:t>
            </a:r>
            <a:r>
              <a:rPr lang="tr-TR" sz="2000" b="1" dirty="0" err="1"/>
              <a:t>hared</a:t>
            </a:r>
            <a:r>
              <a:rPr lang="tr-TR" sz="2000" b="1" dirty="0"/>
              <a:t> </a:t>
            </a:r>
            <a:r>
              <a:rPr lang="tr-TR" sz="2000" b="1" dirty="0" err="1" smtClean="0"/>
              <a:t>kernels</a:t>
            </a:r>
            <a:endParaRPr lang="tr-TR" sz="2000" b="1" dirty="0" smtClean="0"/>
          </a:p>
          <a:p>
            <a:pPr marL="457200" lvl="0" indent="-228600"/>
            <a:endParaRPr lang="en" sz="2000" dirty="0" smtClean="0"/>
          </a:p>
          <a:p>
            <a:pPr marL="457200" lvl="0" indent="-228600"/>
            <a:r>
              <a:rPr lang="tr-TR" sz="2000" b="1" dirty="0" err="1"/>
              <a:t>Feature</a:t>
            </a:r>
            <a:r>
              <a:rPr lang="tr-TR" sz="2000" b="1" dirty="0"/>
              <a:t> </a:t>
            </a:r>
            <a:r>
              <a:rPr lang="tr-TR" sz="2000" b="1" dirty="0" err="1"/>
              <a:t>extraction</a:t>
            </a:r>
            <a:r>
              <a:rPr lang="tr-TR" sz="2000" b="1" dirty="0"/>
              <a:t> </a:t>
            </a:r>
            <a:r>
              <a:rPr lang="tr-TR" sz="2000" dirty="0" err="1"/>
              <a:t>capability</a:t>
            </a:r>
            <a:endParaRPr lang="tr-TR" sz="2000" dirty="0"/>
          </a:p>
          <a:p>
            <a:pPr marL="457200" indent="-228600"/>
            <a:endParaRPr lang="tr-TR" sz="2000" dirty="0" smtClean="0"/>
          </a:p>
          <a:p>
            <a:pPr marL="457200" indent="-228600"/>
            <a:r>
              <a:rPr lang="tr-TR" sz="2000" b="1" dirty="0" err="1" smtClean="0"/>
              <a:t>Impressive</a:t>
            </a:r>
            <a:r>
              <a:rPr lang="tr-TR" sz="2000" b="1" dirty="0" smtClean="0"/>
              <a:t> </a:t>
            </a:r>
            <a:r>
              <a:rPr lang="tr-TR" sz="2000" b="1" dirty="0" err="1"/>
              <a:t>results</a:t>
            </a:r>
            <a:r>
              <a:rPr lang="tr-TR" sz="2000" b="1" dirty="0"/>
              <a:t> </a:t>
            </a:r>
            <a:r>
              <a:rPr lang="tr-TR" sz="2000" dirty="0"/>
              <a:t>in </a:t>
            </a:r>
            <a:r>
              <a:rPr lang="tr-TR" sz="2000" dirty="0" err="1"/>
              <a:t>Computer</a:t>
            </a:r>
            <a:r>
              <a:rPr lang="tr-TR" sz="2000" dirty="0"/>
              <a:t> </a:t>
            </a:r>
            <a:r>
              <a:rPr lang="tr-TR" sz="2000" dirty="0" err="1"/>
              <a:t>Vision</a:t>
            </a:r>
            <a:endParaRPr lang="en" sz="2000" dirty="0"/>
          </a:p>
          <a:p>
            <a:pPr marL="228600" lvl="0" rtl="0">
              <a:spcBef>
                <a:spcPts val="0"/>
              </a:spcBef>
              <a:buNone/>
            </a:pP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12</a:t>
            </a:fld>
            <a:endParaRPr lang="en"/>
          </a:p>
        </p:txBody>
      </p:sp>
      <p:pic>
        <p:nvPicPr>
          <p:cNvPr id="6" name="Picture 5" descr="Screen Shot 2017-07-01 at 22.56.3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935" y="1594351"/>
            <a:ext cx="4377692" cy="204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443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4" y="5597"/>
            <a:ext cx="6869278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err="1" smtClean="0"/>
              <a:t>Pillar</a:t>
            </a:r>
            <a:r>
              <a:rPr lang="tr-TR" sz="2800" dirty="0" smtClean="0"/>
              <a:t> 1: </a:t>
            </a:r>
            <a:r>
              <a:rPr lang="tr-TR" sz="2800" dirty="0" err="1" smtClean="0"/>
              <a:t>Patch</a:t>
            </a:r>
            <a:r>
              <a:rPr lang="tr-TR" sz="2800" dirty="0" err="1" smtClean="0"/>
              <a:t>-based</a:t>
            </a:r>
            <a:r>
              <a:rPr lang="tr-TR" sz="2800" dirty="0" smtClean="0"/>
              <a:t> </a:t>
            </a:r>
            <a:r>
              <a:rPr lang="tr-TR" sz="2800" dirty="0" err="1" smtClean="0"/>
              <a:t>Classification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6" y="1139999"/>
            <a:ext cx="4783547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228600"/>
            <a:r>
              <a:rPr lang="tr-TR" sz="2000" b="1" dirty="0" err="1"/>
              <a:t>Segmentation</a:t>
            </a:r>
            <a:r>
              <a:rPr lang="tr-TR" sz="2000" dirty="0"/>
              <a:t> </a:t>
            </a:r>
            <a:r>
              <a:rPr lang="tr-TR" sz="2000" dirty="0" err="1"/>
              <a:t>posed</a:t>
            </a:r>
            <a:r>
              <a:rPr lang="tr-TR" sz="2000" dirty="0"/>
              <a:t> as a </a:t>
            </a:r>
            <a:r>
              <a:rPr lang="tr-TR" sz="2000" b="1" dirty="0" err="1"/>
              <a:t>classification</a:t>
            </a:r>
            <a:r>
              <a:rPr lang="tr-TR" sz="2000" b="1" dirty="0"/>
              <a:t> problem</a:t>
            </a:r>
          </a:p>
          <a:p>
            <a:pPr marL="228600" lvl="0" rtl="0">
              <a:spcBef>
                <a:spcPts val="0"/>
              </a:spcBef>
              <a:buNone/>
            </a:pPr>
            <a:endParaRPr lang="en" sz="2000" dirty="0" smtClean="0"/>
          </a:p>
          <a:p>
            <a:pPr marL="457200" indent="-228600"/>
            <a:r>
              <a:rPr lang="tr-TR" sz="2000" b="1" dirty="0" err="1"/>
              <a:t>Voxel-by-voxel</a:t>
            </a:r>
            <a:r>
              <a:rPr lang="tr-TR" sz="2000" b="1" dirty="0"/>
              <a:t> </a:t>
            </a:r>
            <a:r>
              <a:rPr lang="tr-TR" sz="2000" dirty="0" err="1"/>
              <a:t>classification</a:t>
            </a:r>
            <a:endParaRPr lang="tr-TR" sz="2000" dirty="0"/>
          </a:p>
          <a:p>
            <a:pPr marL="228600" lvl="0" rtl="0">
              <a:spcBef>
                <a:spcPts val="0"/>
              </a:spcBef>
              <a:buNone/>
            </a:pPr>
            <a:endParaRPr lang="en" sz="2000" dirty="0"/>
          </a:p>
          <a:p>
            <a:pPr marL="457200" lvl="0" indent="-228600"/>
            <a:r>
              <a:rPr lang="tr-TR" sz="2000" b="1" dirty="0"/>
              <a:t>3D </a:t>
            </a:r>
            <a:r>
              <a:rPr lang="tr-TR" sz="2000" b="1" dirty="0" err="1"/>
              <a:t>patches</a:t>
            </a:r>
            <a:r>
              <a:rPr lang="tr-TR" sz="2000" b="1" dirty="0"/>
              <a:t> </a:t>
            </a:r>
            <a:r>
              <a:rPr lang="tr-TR" sz="2000" dirty="0" err="1"/>
              <a:t>extracted</a:t>
            </a:r>
            <a:r>
              <a:rPr lang="tr-TR" sz="2000" dirty="0"/>
              <a:t> </a:t>
            </a:r>
            <a:r>
              <a:rPr lang="tr-TR" sz="2000" dirty="0" err="1"/>
              <a:t>around</a:t>
            </a:r>
            <a:r>
              <a:rPr lang="tr-TR" sz="2000" dirty="0"/>
              <a:t> </a:t>
            </a:r>
            <a:r>
              <a:rPr lang="tr-TR" sz="2000" dirty="0" err="1"/>
              <a:t>the</a:t>
            </a:r>
            <a:r>
              <a:rPr lang="tr-TR" sz="2000" dirty="0"/>
              <a:t> </a:t>
            </a:r>
            <a:r>
              <a:rPr lang="tr-TR" sz="2000" dirty="0" err="1"/>
              <a:t>voxel</a:t>
            </a:r>
            <a:r>
              <a:rPr lang="tr-TR" sz="2000" dirty="0"/>
              <a:t> of </a:t>
            </a:r>
            <a:r>
              <a:rPr lang="tr-TR" sz="2000" dirty="0" err="1"/>
              <a:t>interest</a:t>
            </a:r>
            <a:endParaRPr lang="tr-TR" sz="2000" dirty="0"/>
          </a:p>
          <a:p>
            <a:pPr marL="228600" lvl="0" rtl="0">
              <a:spcBef>
                <a:spcPts val="0"/>
              </a:spcBef>
              <a:buNone/>
            </a:pPr>
            <a:endParaRPr lang="tr-TR" sz="2000" dirty="0" smtClean="0"/>
          </a:p>
          <a:p>
            <a:pPr marL="457200" indent="-228600"/>
            <a:r>
              <a:rPr lang="tr-TR" sz="2000" dirty="0" err="1"/>
              <a:t>The</a:t>
            </a:r>
            <a:r>
              <a:rPr lang="tr-TR" sz="2000" dirty="0"/>
              <a:t> </a:t>
            </a:r>
            <a:r>
              <a:rPr lang="tr-TR" sz="2000" b="1" dirty="0" err="1"/>
              <a:t>bigger</a:t>
            </a:r>
            <a:r>
              <a:rPr lang="tr-TR" sz="2000" dirty="0"/>
              <a:t> </a:t>
            </a:r>
            <a:r>
              <a:rPr lang="tr-TR" sz="2000" dirty="0" err="1"/>
              <a:t>the</a:t>
            </a:r>
            <a:r>
              <a:rPr lang="tr-TR" sz="2000" dirty="0"/>
              <a:t> </a:t>
            </a:r>
            <a:r>
              <a:rPr lang="tr-TR" sz="2000" dirty="0" err="1"/>
              <a:t>patch</a:t>
            </a:r>
            <a:r>
              <a:rPr lang="tr-TR" sz="2000" dirty="0"/>
              <a:t> </a:t>
            </a:r>
            <a:r>
              <a:rPr lang="tr-TR" sz="2000" dirty="0" err="1"/>
              <a:t>the</a:t>
            </a:r>
            <a:r>
              <a:rPr lang="tr-TR" sz="2000" dirty="0"/>
              <a:t> </a:t>
            </a:r>
            <a:r>
              <a:rPr lang="tr-TR" sz="2000" b="1" dirty="0" err="1"/>
              <a:t>more</a:t>
            </a:r>
            <a:r>
              <a:rPr lang="tr-TR" sz="2000" b="1" dirty="0"/>
              <a:t> </a:t>
            </a:r>
            <a:r>
              <a:rPr lang="tr-TR" sz="2000" b="1" dirty="0" err="1"/>
              <a:t>information</a:t>
            </a:r>
            <a:r>
              <a:rPr lang="tr-TR" sz="2000" dirty="0"/>
              <a:t>, but </a:t>
            </a:r>
            <a:r>
              <a:rPr lang="tr-TR" sz="2000" b="1" dirty="0" err="1"/>
              <a:t>higher</a:t>
            </a:r>
            <a:r>
              <a:rPr lang="tr-TR" sz="2000" b="1" dirty="0"/>
              <a:t> </a:t>
            </a:r>
            <a:r>
              <a:rPr lang="tr-TR" sz="2000" b="1" dirty="0" err="1"/>
              <a:t>computational</a:t>
            </a:r>
            <a:r>
              <a:rPr lang="tr-TR" sz="2000" b="1" dirty="0"/>
              <a:t> </a:t>
            </a:r>
            <a:r>
              <a:rPr lang="tr-TR" sz="2000" b="1" dirty="0" err="1"/>
              <a:t>cost</a:t>
            </a:r>
            <a:endParaRPr lang="tr-TR" sz="2000" b="1" dirty="0"/>
          </a:p>
          <a:p>
            <a:pPr marL="457200" lvl="0" indent="-228600" rtl="0">
              <a:spcBef>
                <a:spcPts val="0"/>
              </a:spcBef>
            </a:pP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13</a:t>
            </a:fld>
            <a:endParaRPr lang="en"/>
          </a:p>
        </p:txBody>
      </p:sp>
      <p:pic>
        <p:nvPicPr>
          <p:cNvPr id="4" name="Picture 3" descr="Screen Shot 2017-07-03 at 23.41.4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1452" y="1394673"/>
            <a:ext cx="3493098" cy="202653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795270" y="3471717"/>
            <a:ext cx="13388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     Picture from Voxel Art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5423771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5" y="5597"/>
            <a:ext cx="7358666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err="1" smtClean="0"/>
              <a:t>Pillar</a:t>
            </a:r>
            <a:r>
              <a:rPr lang="tr-TR" sz="2800" dirty="0" smtClean="0"/>
              <a:t> 2: 3-</a:t>
            </a:r>
            <a:r>
              <a:rPr lang="tr-TR" sz="2800" dirty="0" smtClean="0"/>
              <a:t>L</a:t>
            </a:r>
            <a:r>
              <a:rPr lang="tr-TR" sz="2800" dirty="0" smtClean="0"/>
              <a:t>ayer CNN Architecture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5" y="1139999"/>
            <a:ext cx="4120850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/>
            <a:r>
              <a:rPr lang="tr-TR" sz="2000" dirty="0" err="1"/>
              <a:t>Two</a:t>
            </a:r>
            <a:r>
              <a:rPr lang="tr-TR" sz="2000" dirty="0"/>
              <a:t> </a:t>
            </a:r>
            <a:r>
              <a:rPr lang="tr-TR" sz="2000" dirty="0" err="1"/>
              <a:t>branches</a:t>
            </a:r>
            <a:r>
              <a:rPr lang="tr-TR" sz="2000" dirty="0"/>
              <a:t> </a:t>
            </a:r>
            <a:r>
              <a:rPr lang="tr-TR" sz="2000" dirty="0" err="1"/>
              <a:t>for</a:t>
            </a:r>
            <a:r>
              <a:rPr lang="tr-TR" sz="2000" dirty="0"/>
              <a:t> T1 </a:t>
            </a:r>
          </a:p>
          <a:p>
            <a:pPr marL="228600" lvl="0">
              <a:buNone/>
            </a:pPr>
            <a:r>
              <a:rPr lang="tr-TR" sz="2000" dirty="0" err="1"/>
              <a:t>and</a:t>
            </a:r>
            <a:r>
              <a:rPr lang="tr-TR" sz="2000" dirty="0"/>
              <a:t> T2 </a:t>
            </a:r>
            <a:r>
              <a:rPr lang="tr-TR" sz="2000" dirty="0" err="1"/>
              <a:t>connected</a:t>
            </a:r>
            <a:r>
              <a:rPr lang="tr-TR" sz="2000" dirty="0"/>
              <a:t> at </a:t>
            </a:r>
            <a:r>
              <a:rPr lang="tr-TR" sz="2000" dirty="0" err="1"/>
              <a:t>full</a:t>
            </a:r>
            <a:r>
              <a:rPr lang="tr-TR" sz="2000" dirty="0"/>
              <a:t> </a:t>
            </a:r>
          </a:p>
          <a:p>
            <a:pPr marL="228600" lvl="0">
              <a:buNone/>
            </a:pPr>
            <a:r>
              <a:rPr lang="en-US" sz="2000" dirty="0"/>
              <a:t>l</a:t>
            </a:r>
            <a:r>
              <a:rPr lang="tr-TR" sz="2000" dirty="0" err="1" smtClean="0"/>
              <a:t>ayer</a:t>
            </a:r>
            <a:endParaRPr lang="tr-TR" sz="2000" dirty="0" smtClean="0"/>
          </a:p>
          <a:p>
            <a:pPr marL="228600" lvl="0">
              <a:buNone/>
            </a:pPr>
            <a:endParaRPr lang="tr-TR" sz="2000" dirty="0"/>
          </a:p>
          <a:p>
            <a:pPr marL="457200" lvl="0" indent="-228600" rtl="0">
              <a:spcBef>
                <a:spcPts val="0"/>
              </a:spcBef>
            </a:pPr>
            <a:r>
              <a:rPr lang="tr-TR" sz="2000" dirty="0" err="1" smtClean="0"/>
              <a:t>Two</a:t>
            </a:r>
            <a:r>
              <a:rPr lang="tr-TR" sz="2000" dirty="0" smtClean="0"/>
              <a:t> </a:t>
            </a:r>
            <a:r>
              <a:rPr lang="tr-TR" sz="2000" dirty="0" err="1" smtClean="0"/>
              <a:t>convolutional</a:t>
            </a:r>
            <a:r>
              <a:rPr lang="tr-TR" sz="2000" dirty="0" smtClean="0"/>
              <a:t> </a:t>
            </a:r>
            <a:r>
              <a:rPr lang="tr-TR" sz="2000" dirty="0" err="1" smtClean="0"/>
              <a:t>layers</a:t>
            </a:r>
            <a:r>
              <a:rPr lang="tr-TR" sz="2000" dirty="0" smtClean="0"/>
              <a:t> </a:t>
            </a:r>
            <a:r>
              <a:rPr lang="tr-TR" sz="2000" dirty="0" err="1" smtClean="0"/>
              <a:t>followed</a:t>
            </a:r>
            <a:r>
              <a:rPr lang="tr-TR" sz="2000" dirty="0" smtClean="0"/>
              <a:t> </a:t>
            </a:r>
            <a:r>
              <a:rPr lang="tr-TR" sz="2000" dirty="0" err="1" smtClean="0"/>
              <a:t>by</a:t>
            </a:r>
            <a:r>
              <a:rPr lang="tr-TR" sz="2000" dirty="0" smtClean="0"/>
              <a:t> </a:t>
            </a:r>
            <a:r>
              <a:rPr lang="tr-TR" sz="2000" dirty="0" err="1" smtClean="0"/>
              <a:t>avg</a:t>
            </a:r>
            <a:r>
              <a:rPr lang="tr-TR" sz="2000" dirty="0" smtClean="0"/>
              <a:t>. </a:t>
            </a:r>
            <a:r>
              <a:rPr lang="en-US" sz="2000" dirty="0"/>
              <a:t>p</a:t>
            </a:r>
            <a:r>
              <a:rPr lang="tr-TR" sz="2000" dirty="0" err="1" smtClean="0"/>
              <a:t>ooling</a:t>
            </a:r>
            <a:endParaRPr lang="tr-TR" sz="2000" dirty="0" smtClean="0"/>
          </a:p>
          <a:p>
            <a:pPr marL="228600" lvl="0" rtl="0">
              <a:spcBef>
                <a:spcPts val="0"/>
              </a:spcBef>
              <a:buNone/>
            </a:pPr>
            <a:endParaRPr lang="en" sz="2000" dirty="0"/>
          </a:p>
          <a:p>
            <a:pPr marL="457200" indent="-228600"/>
            <a:r>
              <a:rPr lang="tr-TR" sz="2000" dirty="0" err="1" smtClean="0"/>
              <a:t>Dropout</a:t>
            </a:r>
            <a:r>
              <a:rPr lang="tr-TR" sz="2000" dirty="0" smtClean="0"/>
              <a:t>, </a:t>
            </a:r>
            <a:r>
              <a:rPr lang="tr-TR" sz="2000" dirty="0" err="1" smtClean="0"/>
              <a:t>batch</a:t>
            </a:r>
            <a:r>
              <a:rPr lang="tr-TR" sz="2000" dirty="0" smtClean="0"/>
              <a:t>-</a:t>
            </a:r>
            <a:r>
              <a:rPr lang="tr-TR" sz="2000" dirty="0" smtClean="0"/>
              <a:t>norm</a:t>
            </a:r>
          </a:p>
          <a:p>
            <a:pPr marL="457200" indent="-228600"/>
            <a:endParaRPr lang="tr-TR" sz="2000" dirty="0" smtClean="0"/>
          </a:p>
          <a:p>
            <a:pPr marL="457200" indent="-228600"/>
            <a:r>
              <a:rPr lang="tr-TR" sz="2000" dirty="0" smtClean="0"/>
              <a:t>Adam-</a:t>
            </a:r>
            <a:r>
              <a:rPr lang="tr-TR" sz="2000" dirty="0" err="1" smtClean="0"/>
              <a:t>optimizer</a:t>
            </a:r>
            <a:endParaRPr lang="en" sz="2000" dirty="0"/>
          </a:p>
          <a:p>
            <a:pPr marL="457200" lvl="0" indent="-228600" rtl="0">
              <a:spcBef>
                <a:spcPts val="0"/>
              </a:spcBef>
            </a:pP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14</a:t>
            </a:fld>
            <a:endParaRPr lang="en"/>
          </a:p>
        </p:txBody>
      </p:sp>
      <p:pic>
        <p:nvPicPr>
          <p:cNvPr id="2" name="Picture 1" descr="Screen Shot 2017-07-01 at 12.58.27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275" y="1139999"/>
            <a:ext cx="3984000" cy="3123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8756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5" y="5597"/>
            <a:ext cx="7358666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err="1" smtClean="0"/>
              <a:t>Pillar</a:t>
            </a:r>
            <a:r>
              <a:rPr lang="tr-TR" sz="2800" dirty="0" smtClean="0"/>
              <a:t> 3: </a:t>
            </a:r>
            <a:r>
              <a:rPr lang="tr-TR" sz="2800" dirty="0" err="1" smtClean="0"/>
              <a:t>Cascade</a:t>
            </a:r>
            <a:r>
              <a:rPr lang="tr-TR" sz="2800" dirty="0" smtClean="0"/>
              <a:t> Training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6" y="1139999"/>
            <a:ext cx="3216678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/>
            <a:r>
              <a:rPr lang="tr-TR" sz="2000" dirty="0" smtClean="0"/>
              <a:t>Train </a:t>
            </a:r>
            <a:r>
              <a:rPr lang="tr-TR" sz="2000" dirty="0" err="1" smtClean="0"/>
              <a:t>the</a:t>
            </a:r>
            <a:r>
              <a:rPr lang="tr-TR" sz="2000" dirty="0" smtClean="0"/>
              <a:t> </a:t>
            </a:r>
            <a:r>
              <a:rPr lang="tr-TR" sz="2000" dirty="0" err="1" smtClean="0"/>
              <a:t>first</a:t>
            </a:r>
            <a:r>
              <a:rPr lang="tr-TR" sz="2000" dirty="0" smtClean="0"/>
              <a:t> CNN</a:t>
            </a:r>
          </a:p>
          <a:p>
            <a:pPr marL="228600" lvl="0">
              <a:buNone/>
            </a:pPr>
            <a:endParaRPr lang="tr-TR" sz="2000" dirty="0"/>
          </a:p>
          <a:p>
            <a:pPr marL="457200" lvl="0" indent="-228600" rtl="0">
              <a:spcBef>
                <a:spcPts val="0"/>
              </a:spcBef>
            </a:pPr>
            <a:r>
              <a:rPr lang="tr-TR" sz="2000" dirty="0" err="1" smtClean="0"/>
              <a:t>Evaluate</a:t>
            </a:r>
            <a:r>
              <a:rPr lang="tr-TR" sz="2000" dirty="0" smtClean="0"/>
              <a:t> </a:t>
            </a:r>
            <a:r>
              <a:rPr lang="tr-TR" sz="2000" dirty="0" err="1" smtClean="0"/>
              <a:t>the</a:t>
            </a:r>
            <a:r>
              <a:rPr lang="tr-TR" sz="2000" dirty="0" smtClean="0"/>
              <a:t> </a:t>
            </a:r>
            <a:r>
              <a:rPr lang="tr-TR" sz="2000" dirty="0" err="1" smtClean="0"/>
              <a:t>training</a:t>
            </a:r>
            <a:r>
              <a:rPr lang="tr-TR" sz="2000" dirty="0" smtClean="0"/>
              <a:t> </a:t>
            </a:r>
            <a:r>
              <a:rPr lang="tr-TR" sz="2000" dirty="0" err="1" smtClean="0"/>
              <a:t>samples</a:t>
            </a:r>
            <a:r>
              <a:rPr lang="tr-TR" sz="2000" dirty="0" smtClean="0"/>
              <a:t>, </a:t>
            </a:r>
            <a:r>
              <a:rPr lang="tr-TR" sz="2000" dirty="0" err="1" smtClean="0"/>
              <a:t>sub-sample</a:t>
            </a:r>
            <a:r>
              <a:rPr lang="tr-TR" sz="2000" dirty="0" smtClean="0"/>
              <a:t> </a:t>
            </a:r>
            <a:r>
              <a:rPr lang="tr-TR" sz="2000" dirty="0" err="1" smtClean="0"/>
              <a:t>wrongly</a:t>
            </a:r>
            <a:r>
              <a:rPr lang="tr-TR" sz="2000" dirty="0" smtClean="0"/>
              <a:t> </a:t>
            </a:r>
            <a:r>
              <a:rPr lang="tr-TR" sz="2000" dirty="0" err="1" smtClean="0"/>
              <a:t>classified</a:t>
            </a:r>
            <a:r>
              <a:rPr lang="tr-TR" sz="2000" dirty="0" smtClean="0"/>
              <a:t> </a:t>
            </a:r>
            <a:r>
              <a:rPr lang="tr-TR" sz="2000" dirty="0" err="1" smtClean="0"/>
              <a:t>negative</a:t>
            </a:r>
            <a:r>
              <a:rPr lang="tr-TR" sz="2000" dirty="0" smtClean="0"/>
              <a:t> </a:t>
            </a:r>
            <a:r>
              <a:rPr lang="tr-TR" sz="2000" dirty="0" err="1" smtClean="0"/>
              <a:t>ones</a:t>
            </a:r>
            <a:r>
              <a:rPr lang="tr-TR" sz="2000" dirty="0" smtClean="0"/>
              <a:t> </a:t>
            </a:r>
          </a:p>
          <a:p>
            <a:pPr marL="228600" lvl="0" rtl="0">
              <a:spcBef>
                <a:spcPts val="0"/>
              </a:spcBef>
              <a:buNone/>
            </a:pPr>
            <a:endParaRPr lang="en" sz="2000" dirty="0"/>
          </a:p>
          <a:p>
            <a:pPr marL="457200" indent="-228600"/>
            <a:r>
              <a:rPr lang="tr-TR" sz="2000" dirty="0" smtClean="0"/>
              <a:t>Train </a:t>
            </a:r>
            <a:r>
              <a:rPr lang="tr-TR" sz="2000" dirty="0" err="1" smtClean="0"/>
              <a:t>the</a:t>
            </a:r>
            <a:r>
              <a:rPr lang="tr-TR" sz="2000" dirty="0" smtClean="0"/>
              <a:t> </a:t>
            </a:r>
            <a:r>
              <a:rPr lang="tr-TR" sz="2000" dirty="0" err="1" smtClean="0"/>
              <a:t>second</a:t>
            </a:r>
            <a:r>
              <a:rPr lang="tr-TR" sz="2000" dirty="0" smtClean="0"/>
              <a:t> CNN </a:t>
            </a:r>
            <a:r>
              <a:rPr lang="tr-TR" sz="2000" dirty="0" err="1" smtClean="0"/>
              <a:t>with</a:t>
            </a:r>
            <a:r>
              <a:rPr lang="tr-TR" sz="2000" dirty="0" smtClean="0"/>
              <a:t> </a:t>
            </a:r>
            <a:r>
              <a:rPr lang="tr-TR" sz="2000" dirty="0" err="1" smtClean="0"/>
              <a:t>these</a:t>
            </a:r>
            <a:r>
              <a:rPr lang="tr-TR" sz="2000" dirty="0" smtClean="0"/>
              <a:t> </a:t>
            </a:r>
            <a:r>
              <a:rPr lang="tr-TR" sz="2000" dirty="0" err="1" smtClean="0"/>
              <a:t>negative</a:t>
            </a:r>
            <a:r>
              <a:rPr lang="tr-TR" sz="2000" dirty="0" smtClean="0"/>
              <a:t> </a:t>
            </a:r>
            <a:r>
              <a:rPr lang="tr-TR" sz="2000" dirty="0" err="1" smtClean="0"/>
              <a:t>samples</a:t>
            </a:r>
            <a:r>
              <a:rPr lang="tr-TR" sz="2000" dirty="0" smtClean="0"/>
              <a:t> + </a:t>
            </a:r>
            <a:r>
              <a:rPr lang="tr-TR" sz="2000" dirty="0" err="1" smtClean="0"/>
              <a:t>all</a:t>
            </a:r>
            <a:r>
              <a:rPr lang="tr-TR" sz="2000" dirty="0" smtClean="0"/>
              <a:t> </a:t>
            </a:r>
            <a:r>
              <a:rPr lang="tr-TR" sz="2000" dirty="0" err="1" smtClean="0"/>
              <a:t>positive</a:t>
            </a:r>
            <a:r>
              <a:rPr lang="tr-TR" sz="2000" dirty="0" smtClean="0"/>
              <a:t> </a:t>
            </a:r>
            <a:r>
              <a:rPr lang="tr-TR" sz="2000" dirty="0" err="1" smtClean="0"/>
              <a:t>samples</a:t>
            </a:r>
            <a:r>
              <a:rPr lang="tr-TR" sz="2000" dirty="0" smtClean="0"/>
              <a:t> </a:t>
            </a:r>
          </a:p>
          <a:p>
            <a:pPr marL="457200" indent="-228600"/>
            <a:endParaRPr lang="tr-TR" sz="2000" dirty="0" smtClean="0"/>
          </a:p>
          <a:p>
            <a:pPr marL="228600" lvl="0" rtl="0">
              <a:spcBef>
                <a:spcPts val="0"/>
              </a:spcBef>
              <a:buNone/>
            </a:pP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15</a:t>
            </a:fld>
            <a:endParaRPr lang="en"/>
          </a:p>
        </p:txBody>
      </p:sp>
      <p:pic>
        <p:nvPicPr>
          <p:cNvPr id="3" name="Picture 2" descr="Screen Shot 2017-07-03 at 22.47.0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1103" y="1250446"/>
            <a:ext cx="5082897" cy="2669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980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5" y="5597"/>
            <a:ext cx="6880930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err="1" smtClean="0"/>
              <a:t>Pillar</a:t>
            </a:r>
            <a:r>
              <a:rPr lang="tr-TR" sz="2800" dirty="0" smtClean="0"/>
              <a:t> 4: </a:t>
            </a:r>
            <a:r>
              <a:rPr lang="tr-TR" sz="2800" dirty="0" err="1" smtClean="0"/>
              <a:t>Clever</a:t>
            </a:r>
            <a:r>
              <a:rPr lang="tr-TR" sz="2800" dirty="0" smtClean="0"/>
              <a:t> </a:t>
            </a:r>
            <a:r>
              <a:rPr lang="tr-TR" sz="2800" dirty="0" err="1" smtClean="0"/>
              <a:t>Sub-Sampling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5" y="1139999"/>
            <a:ext cx="7545462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tr-TR" sz="2000" dirty="0" err="1" smtClean="0"/>
              <a:t>The</a:t>
            </a:r>
            <a:r>
              <a:rPr lang="tr-TR" sz="2000" dirty="0" smtClean="0"/>
              <a:t> MS </a:t>
            </a:r>
            <a:r>
              <a:rPr lang="tr-TR" sz="2000" dirty="0" err="1" smtClean="0"/>
              <a:t>segmentatıon</a:t>
            </a:r>
            <a:r>
              <a:rPr lang="tr-TR" sz="2000" dirty="0" smtClean="0"/>
              <a:t> </a:t>
            </a:r>
            <a:r>
              <a:rPr lang="tr-TR" sz="2000" dirty="0" err="1" smtClean="0"/>
              <a:t>pronlem</a:t>
            </a:r>
            <a:r>
              <a:rPr lang="tr-TR" sz="2000" dirty="0" smtClean="0"/>
              <a:t> has a </a:t>
            </a:r>
            <a:r>
              <a:rPr lang="tr-TR" sz="2000" b="1" dirty="0" err="1"/>
              <a:t>h</a:t>
            </a:r>
            <a:r>
              <a:rPr lang="tr-TR" sz="2000" b="1" dirty="0" err="1" smtClean="0"/>
              <a:t>ighly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imbalanced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training</a:t>
            </a:r>
            <a:r>
              <a:rPr lang="tr-TR" sz="2000" b="1" dirty="0" smtClean="0"/>
              <a:t> </a:t>
            </a:r>
            <a:r>
              <a:rPr lang="tr-TR" sz="2000" b="1" dirty="0" smtClean="0"/>
              <a:t>set</a:t>
            </a:r>
          </a:p>
          <a:p>
            <a:pPr marL="457200" lvl="0" indent="-228600" rtl="0">
              <a:spcBef>
                <a:spcPts val="0"/>
              </a:spcBef>
            </a:pPr>
            <a:endParaRPr lang="tr-TR" sz="2000" dirty="0" smtClean="0"/>
          </a:p>
          <a:p>
            <a:pPr marL="457200" indent="-228600"/>
            <a:r>
              <a:rPr lang="tr-TR" sz="2000" b="1" dirty="0" err="1"/>
              <a:t>Very</a:t>
            </a:r>
            <a:r>
              <a:rPr lang="tr-TR" sz="2000" b="1" dirty="0"/>
              <a:t> </a:t>
            </a:r>
            <a:r>
              <a:rPr lang="tr-TR" sz="2000" b="1" dirty="0" err="1"/>
              <a:t>few</a:t>
            </a:r>
            <a:r>
              <a:rPr lang="tr-TR" sz="2000" b="1" dirty="0"/>
              <a:t> </a:t>
            </a:r>
            <a:r>
              <a:rPr lang="tr-TR" sz="2000" b="1" dirty="0" err="1"/>
              <a:t>positive</a:t>
            </a:r>
            <a:r>
              <a:rPr lang="tr-TR" sz="2000" b="1" dirty="0"/>
              <a:t> </a:t>
            </a:r>
            <a:r>
              <a:rPr lang="tr-TR" sz="2000" b="1" dirty="0" err="1"/>
              <a:t>samples</a:t>
            </a:r>
            <a:r>
              <a:rPr lang="tr-TR" sz="2000" b="1" dirty="0"/>
              <a:t> </a:t>
            </a:r>
            <a:r>
              <a:rPr lang="tr-TR" sz="2000" dirty="0" err="1"/>
              <a:t>compared</a:t>
            </a:r>
            <a:r>
              <a:rPr lang="tr-TR" sz="2000" dirty="0"/>
              <a:t> </a:t>
            </a:r>
            <a:r>
              <a:rPr lang="tr-TR" sz="2000" dirty="0" err="1"/>
              <a:t>to</a:t>
            </a:r>
            <a:r>
              <a:rPr lang="tr-TR" sz="2000" dirty="0"/>
              <a:t> </a:t>
            </a:r>
            <a:r>
              <a:rPr lang="tr-TR" sz="2000" dirty="0" err="1"/>
              <a:t>negative</a:t>
            </a:r>
            <a:r>
              <a:rPr lang="tr-TR" sz="2000" dirty="0"/>
              <a:t> </a:t>
            </a:r>
            <a:r>
              <a:rPr lang="tr-TR" sz="2000" dirty="0" err="1" smtClean="0"/>
              <a:t>samples</a:t>
            </a:r>
            <a:endParaRPr lang="tr-TR" sz="2000" dirty="0" smtClean="0"/>
          </a:p>
          <a:p>
            <a:pPr marL="457200" indent="-228600"/>
            <a:endParaRPr lang="tr-TR" sz="2000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tr-TR" sz="2000" dirty="0" err="1" smtClean="0"/>
              <a:t>There</a:t>
            </a:r>
            <a:r>
              <a:rPr lang="tr-TR" sz="2000" dirty="0" smtClean="0"/>
              <a:t> </a:t>
            </a:r>
            <a:r>
              <a:rPr lang="tr-TR" sz="2000" dirty="0" smtClean="0"/>
              <a:t>is a </a:t>
            </a:r>
            <a:r>
              <a:rPr lang="tr-TR" sz="2000" dirty="0" err="1" smtClean="0"/>
              <a:t>need</a:t>
            </a:r>
            <a:r>
              <a:rPr lang="tr-TR" sz="2000" dirty="0" smtClean="0"/>
              <a:t> </a:t>
            </a:r>
            <a:r>
              <a:rPr lang="tr-TR" sz="2000" dirty="0" err="1" smtClean="0"/>
              <a:t>to</a:t>
            </a:r>
            <a:r>
              <a:rPr lang="tr-TR" sz="2000" dirty="0" smtClean="0"/>
              <a:t> </a:t>
            </a:r>
            <a:r>
              <a:rPr lang="tr-TR" sz="2000" b="1" dirty="0" err="1" smtClean="0"/>
              <a:t>down</a:t>
            </a:r>
            <a:r>
              <a:rPr lang="tr-TR" sz="2000" b="1" dirty="0" smtClean="0"/>
              <a:t>-size </a:t>
            </a:r>
            <a:r>
              <a:rPr lang="tr-TR" sz="2000" dirty="0" err="1" smtClean="0"/>
              <a:t>the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negative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samples</a:t>
            </a:r>
            <a:r>
              <a:rPr lang="tr-TR" sz="2000" dirty="0" smtClean="0"/>
              <a:t> but </a:t>
            </a:r>
            <a:r>
              <a:rPr lang="tr-TR" sz="2000" b="1" dirty="0" smtClean="0"/>
              <a:t>CLEVERLY</a:t>
            </a:r>
            <a:r>
              <a:rPr lang="tr-TR" sz="2000" b="1" dirty="0" smtClean="0"/>
              <a:t>!</a:t>
            </a:r>
          </a:p>
          <a:p>
            <a:pPr marL="457200" lvl="0" indent="-228600" rtl="0">
              <a:spcBef>
                <a:spcPts val="0"/>
              </a:spcBef>
            </a:pPr>
            <a:endParaRPr lang="tr-TR" sz="2000" dirty="0" smtClean="0"/>
          </a:p>
          <a:p>
            <a:pPr marL="1308600" indent="-457200">
              <a:buFont typeface="+mj-lt"/>
              <a:buAutoNum type="arabicPeriod"/>
            </a:pPr>
            <a:r>
              <a:rPr lang="tr-TR" sz="2000" dirty="0" err="1"/>
              <a:t>Random</a:t>
            </a:r>
            <a:r>
              <a:rPr lang="tr-TR" sz="2000" dirty="0"/>
              <a:t> </a:t>
            </a:r>
            <a:r>
              <a:rPr lang="tr-TR" sz="2000" dirty="0" err="1"/>
              <a:t>Selection</a:t>
            </a:r>
            <a:r>
              <a:rPr lang="tr-TR" sz="2000" dirty="0" smtClean="0"/>
              <a:t>? NO</a:t>
            </a:r>
          </a:p>
          <a:p>
            <a:pPr marL="1308600" indent="-457200">
              <a:buFont typeface="+mj-lt"/>
              <a:buAutoNum type="arabicPeriod"/>
            </a:pPr>
            <a:endParaRPr lang="tr-TR" sz="2000" dirty="0"/>
          </a:p>
          <a:p>
            <a:pPr marL="1308600" indent="-457200">
              <a:buFont typeface="+mj-lt"/>
              <a:buAutoNum type="arabicPeriod"/>
            </a:pPr>
            <a:r>
              <a:rPr lang="tr-TR" sz="2000" b="1" dirty="0"/>
              <a:t>Select </a:t>
            </a:r>
            <a:r>
              <a:rPr lang="tr-TR" sz="2000" b="1" dirty="0" err="1"/>
              <a:t>from</a:t>
            </a:r>
            <a:r>
              <a:rPr lang="tr-TR" sz="2000" b="1" dirty="0"/>
              <a:t> </a:t>
            </a:r>
            <a:r>
              <a:rPr lang="tr-TR" sz="2000" b="1" dirty="0" err="1"/>
              <a:t>regions</a:t>
            </a:r>
            <a:r>
              <a:rPr lang="tr-TR" sz="2000" b="1" dirty="0"/>
              <a:t> </a:t>
            </a:r>
            <a:r>
              <a:rPr lang="tr-TR" sz="2000" b="1" dirty="0" err="1"/>
              <a:t>very</a:t>
            </a:r>
            <a:r>
              <a:rPr lang="tr-TR" sz="2000" b="1" dirty="0"/>
              <a:t> </a:t>
            </a:r>
            <a:r>
              <a:rPr lang="tr-TR" sz="2000" b="1" dirty="0" err="1"/>
              <a:t>close</a:t>
            </a:r>
            <a:r>
              <a:rPr lang="tr-TR" sz="2000" b="1" dirty="0"/>
              <a:t> </a:t>
            </a:r>
            <a:r>
              <a:rPr lang="tr-TR" sz="2000" b="1" dirty="0" err="1"/>
              <a:t>to</a:t>
            </a:r>
            <a:r>
              <a:rPr lang="tr-TR" sz="2000" b="1" dirty="0"/>
              <a:t> </a:t>
            </a:r>
            <a:r>
              <a:rPr lang="tr-TR" sz="2000" b="1" dirty="0" err="1" smtClean="0"/>
              <a:t>lesions</a:t>
            </a:r>
            <a:r>
              <a:rPr lang="tr-TR" sz="2000" b="1" dirty="0" smtClean="0"/>
              <a:t>? YES</a:t>
            </a:r>
            <a:endParaRPr lang="tr-TR" sz="2000" b="1" dirty="0"/>
          </a:p>
          <a:p>
            <a:pPr marL="228600" lvl="0" rtl="0">
              <a:spcBef>
                <a:spcPts val="0"/>
              </a:spcBef>
              <a:buNone/>
            </a:pP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30513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4" y="5597"/>
            <a:ext cx="7242145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smtClean="0"/>
              <a:t>7 </a:t>
            </a:r>
            <a:r>
              <a:rPr lang="tr-TR" sz="2800" dirty="0" err="1" smtClean="0"/>
              <a:t>Different</a:t>
            </a:r>
            <a:r>
              <a:rPr lang="tr-TR" sz="2800" dirty="0" smtClean="0"/>
              <a:t> </a:t>
            </a:r>
            <a:r>
              <a:rPr lang="tr-TR" sz="2800" dirty="0" err="1" smtClean="0"/>
              <a:t>Approaches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5" y="1139999"/>
            <a:ext cx="7358666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tr-TR" sz="1600" b="1" dirty="0" err="1" smtClean="0"/>
              <a:t>Approach</a:t>
            </a:r>
            <a:r>
              <a:rPr lang="tr-TR" sz="1600" b="1" dirty="0" smtClean="0"/>
              <a:t> 1:</a:t>
            </a:r>
            <a:r>
              <a:rPr lang="tr-TR" sz="1600" dirty="0" smtClean="0"/>
              <a:t> </a:t>
            </a:r>
            <a:r>
              <a:rPr lang="tr-TR" sz="1600" dirty="0" err="1" smtClean="0"/>
              <a:t>Patch</a:t>
            </a:r>
            <a:r>
              <a:rPr lang="tr-TR" sz="1600" dirty="0" smtClean="0"/>
              <a:t> </a:t>
            </a:r>
            <a:r>
              <a:rPr lang="tr-TR" sz="1600" dirty="0" smtClean="0"/>
              <a:t>size </a:t>
            </a:r>
            <a:r>
              <a:rPr lang="tr-TR" sz="1600" dirty="0" smtClean="0"/>
              <a:t>11*11*11</a:t>
            </a:r>
          </a:p>
          <a:p>
            <a:pPr marL="457200" lvl="0" indent="-228600" rtl="0">
              <a:spcBef>
                <a:spcPts val="0"/>
              </a:spcBef>
            </a:pPr>
            <a:endParaRPr lang="tr-TR" sz="1600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tr-TR" sz="1600" b="1" dirty="0" err="1" smtClean="0"/>
              <a:t>Approach</a:t>
            </a:r>
            <a:r>
              <a:rPr lang="tr-TR" sz="1600" b="1" dirty="0" smtClean="0"/>
              <a:t> 2:</a:t>
            </a:r>
            <a:r>
              <a:rPr lang="tr-TR" sz="1600" dirty="0" smtClean="0"/>
              <a:t> </a:t>
            </a:r>
            <a:r>
              <a:rPr lang="tr-TR" sz="1600" dirty="0" err="1" smtClean="0"/>
              <a:t>Patch</a:t>
            </a:r>
            <a:r>
              <a:rPr lang="tr-TR" sz="1600" dirty="0" smtClean="0"/>
              <a:t> </a:t>
            </a:r>
            <a:r>
              <a:rPr lang="tr-TR" sz="1600" dirty="0" smtClean="0"/>
              <a:t>size </a:t>
            </a:r>
            <a:r>
              <a:rPr lang="tr-TR" sz="1600" dirty="0" smtClean="0"/>
              <a:t>11*11*11 </a:t>
            </a:r>
            <a:r>
              <a:rPr lang="tr-TR" sz="1600" dirty="0" err="1" smtClean="0"/>
              <a:t>with</a:t>
            </a:r>
            <a:r>
              <a:rPr lang="tr-TR" sz="1600" dirty="0" smtClean="0"/>
              <a:t> </a:t>
            </a:r>
            <a:r>
              <a:rPr lang="tr-TR" sz="1600" dirty="0" err="1" smtClean="0"/>
              <a:t>L</a:t>
            </a:r>
            <a:r>
              <a:rPr lang="tr-TR" sz="1600" dirty="0" err="1" smtClean="0"/>
              <a:t>ocation</a:t>
            </a:r>
            <a:endParaRPr lang="tr-TR" sz="1600" dirty="0" smtClean="0"/>
          </a:p>
          <a:p>
            <a:pPr marL="457200" lvl="0" indent="-228600" rtl="0">
              <a:spcBef>
                <a:spcPts val="0"/>
              </a:spcBef>
            </a:pPr>
            <a:endParaRPr lang="tr-TR" sz="1600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tr-TR" sz="1600" b="1" dirty="0" err="1" smtClean="0"/>
              <a:t>Approach</a:t>
            </a:r>
            <a:r>
              <a:rPr lang="tr-TR" sz="1600" b="1" dirty="0" smtClean="0"/>
              <a:t> 3:</a:t>
            </a:r>
            <a:r>
              <a:rPr lang="tr-TR" sz="1600" dirty="0" smtClean="0"/>
              <a:t> </a:t>
            </a:r>
            <a:r>
              <a:rPr lang="tr-TR" sz="1600" dirty="0" err="1" smtClean="0"/>
              <a:t>Patch</a:t>
            </a:r>
            <a:r>
              <a:rPr lang="tr-TR" sz="1600" dirty="0" smtClean="0"/>
              <a:t> </a:t>
            </a:r>
            <a:r>
              <a:rPr lang="tr-TR" sz="1600" dirty="0" smtClean="0"/>
              <a:t>size </a:t>
            </a:r>
            <a:r>
              <a:rPr lang="tr-TR" sz="1600" dirty="0" smtClean="0"/>
              <a:t>19*19*19</a:t>
            </a:r>
          </a:p>
          <a:p>
            <a:pPr marL="457200" lvl="0" indent="-228600" rtl="0">
              <a:spcBef>
                <a:spcPts val="0"/>
              </a:spcBef>
            </a:pPr>
            <a:endParaRPr lang="tr-TR" sz="1600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tr-TR" sz="1600" b="1" dirty="0" err="1" smtClean="0"/>
              <a:t>Approach</a:t>
            </a:r>
            <a:r>
              <a:rPr lang="tr-TR" sz="1600" b="1" dirty="0" smtClean="0"/>
              <a:t> 4:</a:t>
            </a:r>
            <a:r>
              <a:rPr lang="tr-TR" sz="1600" dirty="0" smtClean="0"/>
              <a:t> </a:t>
            </a:r>
            <a:r>
              <a:rPr lang="tr-TR" sz="1600" dirty="0" err="1" smtClean="0"/>
              <a:t>Patch</a:t>
            </a:r>
            <a:r>
              <a:rPr lang="tr-TR" sz="1600" dirty="0" smtClean="0"/>
              <a:t> </a:t>
            </a:r>
            <a:r>
              <a:rPr lang="tr-TR" sz="1600" dirty="0" smtClean="0"/>
              <a:t>size </a:t>
            </a:r>
            <a:r>
              <a:rPr lang="tr-TR" sz="1600" dirty="0" smtClean="0"/>
              <a:t>11*11*11 </a:t>
            </a:r>
            <a:r>
              <a:rPr lang="en-US" sz="1600" dirty="0" smtClean="0"/>
              <a:t>–</a:t>
            </a:r>
            <a:r>
              <a:rPr lang="tr-TR" sz="1600" dirty="0" smtClean="0"/>
              <a:t> </a:t>
            </a:r>
            <a:r>
              <a:rPr lang="tr-TR" sz="1600" dirty="0" err="1" smtClean="0"/>
              <a:t>Cascade</a:t>
            </a:r>
            <a:endParaRPr lang="tr-TR" sz="1600" dirty="0" smtClean="0"/>
          </a:p>
          <a:p>
            <a:pPr marL="457200" lvl="0" indent="-228600" rtl="0">
              <a:spcBef>
                <a:spcPts val="0"/>
              </a:spcBef>
            </a:pPr>
            <a:endParaRPr lang="tr-TR" sz="1600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tr-TR" sz="1600" b="1" dirty="0" err="1" smtClean="0"/>
              <a:t>Approach</a:t>
            </a:r>
            <a:r>
              <a:rPr lang="tr-TR" sz="1600" b="1" dirty="0" smtClean="0"/>
              <a:t> 5: </a:t>
            </a:r>
            <a:r>
              <a:rPr lang="tr-TR" sz="1600" dirty="0" err="1" smtClean="0"/>
              <a:t>Patch</a:t>
            </a:r>
            <a:r>
              <a:rPr lang="tr-TR" sz="1600" dirty="0" smtClean="0"/>
              <a:t> </a:t>
            </a:r>
            <a:r>
              <a:rPr lang="tr-TR" sz="1600" dirty="0" smtClean="0"/>
              <a:t>size </a:t>
            </a:r>
            <a:r>
              <a:rPr lang="tr-TR" sz="1600" dirty="0" smtClean="0"/>
              <a:t>11*11*11 </a:t>
            </a:r>
            <a:r>
              <a:rPr lang="en-US" sz="1600" dirty="0" smtClean="0"/>
              <a:t>–</a:t>
            </a:r>
            <a:r>
              <a:rPr lang="tr-TR" sz="1600" dirty="0" smtClean="0"/>
              <a:t> 4 </a:t>
            </a:r>
            <a:r>
              <a:rPr lang="tr-TR" sz="1600" dirty="0" err="1" smtClean="0"/>
              <a:t>classes</a:t>
            </a:r>
            <a:endParaRPr lang="tr-TR" sz="1600" dirty="0" smtClean="0"/>
          </a:p>
          <a:p>
            <a:pPr marL="457200" lvl="0" indent="-228600" rtl="0">
              <a:spcBef>
                <a:spcPts val="0"/>
              </a:spcBef>
            </a:pPr>
            <a:endParaRPr lang="tr-TR" sz="1600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tr-TR" sz="1600" b="1" dirty="0" err="1" smtClean="0"/>
              <a:t>Approach</a:t>
            </a:r>
            <a:r>
              <a:rPr lang="tr-TR" sz="1600" b="1" dirty="0" smtClean="0"/>
              <a:t> 6:</a:t>
            </a:r>
            <a:r>
              <a:rPr lang="tr-TR" sz="1600" dirty="0" smtClean="0"/>
              <a:t> </a:t>
            </a:r>
            <a:r>
              <a:rPr lang="tr-TR" sz="1600" dirty="0" err="1" smtClean="0"/>
              <a:t>Patch</a:t>
            </a:r>
            <a:r>
              <a:rPr lang="tr-TR" sz="1600" dirty="0" smtClean="0"/>
              <a:t> </a:t>
            </a:r>
            <a:r>
              <a:rPr lang="tr-TR" sz="1600" dirty="0" smtClean="0"/>
              <a:t>size </a:t>
            </a:r>
            <a:r>
              <a:rPr lang="tr-TR" sz="1600" dirty="0" smtClean="0"/>
              <a:t>11*11*11 </a:t>
            </a:r>
            <a:r>
              <a:rPr lang="en-US" sz="1600" dirty="0" smtClean="0"/>
              <a:t>–</a:t>
            </a:r>
            <a:r>
              <a:rPr lang="tr-TR" sz="1600" dirty="0" smtClean="0"/>
              <a:t> 3 </a:t>
            </a:r>
            <a:r>
              <a:rPr lang="tr-TR" sz="1600" dirty="0" err="1" smtClean="0"/>
              <a:t>classes</a:t>
            </a:r>
            <a:endParaRPr lang="tr-TR" sz="1600" dirty="0" smtClean="0"/>
          </a:p>
          <a:p>
            <a:pPr marL="457200" lvl="0" indent="-228600" rtl="0">
              <a:spcBef>
                <a:spcPts val="0"/>
              </a:spcBef>
            </a:pPr>
            <a:endParaRPr lang="tr-TR" sz="1600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tr-TR" sz="1600" b="1" dirty="0" err="1" smtClean="0"/>
              <a:t>Approach</a:t>
            </a:r>
            <a:r>
              <a:rPr lang="tr-TR" sz="1600" b="1" dirty="0" smtClean="0"/>
              <a:t> 7:</a:t>
            </a:r>
            <a:r>
              <a:rPr lang="tr-TR" sz="1600" dirty="0" smtClean="0"/>
              <a:t> </a:t>
            </a:r>
            <a:r>
              <a:rPr lang="tr-TR" sz="1600" dirty="0" err="1" smtClean="0"/>
              <a:t>Patch</a:t>
            </a:r>
            <a:r>
              <a:rPr lang="tr-TR" sz="1600" dirty="0" smtClean="0"/>
              <a:t> </a:t>
            </a:r>
            <a:r>
              <a:rPr lang="tr-TR" sz="1600" dirty="0" smtClean="0"/>
              <a:t>size </a:t>
            </a:r>
            <a:r>
              <a:rPr lang="tr-TR" sz="1600" dirty="0" smtClean="0"/>
              <a:t>11*11*11 </a:t>
            </a:r>
            <a:r>
              <a:rPr lang="en-US" sz="1600" dirty="0" smtClean="0"/>
              <a:t>–</a:t>
            </a:r>
            <a:r>
              <a:rPr lang="tr-TR" sz="1600" dirty="0" smtClean="0"/>
              <a:t> 3 </a:t>
            </a:r>
            <a:r>
              <a:rPr lang="tr-TR" sz="1600" dirty="0" err="1" smtClean="0"/>
              <a:t>classes</a:t>
            </a:r>
            <a:r>
              <a:rPr lang="tr-TR" sz="1600" dirty="0" smtClean="0"/>
              <a:t> </a:t>
            </a:r>
            <a:r>
              <a:rPr lang="tr-TR" sz="1600" dirty="0" err="1" smtClean="0"/>
              <a:t>and</a:t>
            </a:r>
            <a:r>
              <a:rPr lang="tr-TR" sz="1600" dirty="0" smtClean="0"/>
              <a:t> </a:t>
            </a:r>
            <a:r>
              <a:rPr lang="tr-TR" sz="1600" dirty="0" err="1" smtClean="0"/>
              <a:t>Cascade</a:t>
            </a:r>
            <a:endParaRPr lang="en" sz="1600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49082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685800" y="1907658"/>
            <a:ext cx="6487535" cy="10451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tr-TR" dirty="0"/>
              <a:t>4</a:t>
            </a:r>
            <a:r>
              <a:rPr lang="en" dirty="0" smtClean="0"/>
              <a:t>.</a:t>
            </a:r>
            <a:r>
              <a:rPr lang="tr-TR" dirty="0" smtClean="0"/>
              <a:t>EXPERIMENT RESULTS</a:t>
            </a:r>
            <a:endParaRPr lang="en" dirty="0"/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685800" y="3082250"/>
            <a:ext cx="5008199" cy="687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-75" y="3420000"/>
            <a:ext cx="669599" cy="1723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4411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5" y="5597"/>
            <a:ext cx="3552600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-US" sz="2800" dirty="0"/>
              <a:t>Data Set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5" y="1139999"/>
            <a:ext cx="7952924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tr-TR" sz="2000" dirty="0" smtClean="0"/>
              <a:t>59 </a:t>
            </a:r>
            <a:r>
              <a:rPr lang="tr-TR" sz="2000" dirty="0" err="1" smtClean="0"/>
              <a:t>Subjects</a:t>
            </a:r>
            <a:r>
              <a:rPr lang="tr-TR" sz="2000" dirty="0" smtClean="0"/>
              <a:t> </a:t>
            </a:r>
            <a:r>
              <a:rPr lang="tr-TR" sz="2000" dirty="0" err="1" smtClean="0"/>
              <a:t>from</a:t>
            </a:r>
            <a:r>
              <a:rPr lang="tr-TR" sz="2000" dirty="0" smtClean="0"/>
              <a:t> </a:t>
            </a:r>
            <a:r>
              <a:rPr lang="tr-TR" sz="2000" dirty="0" err="1" smtClean="0"/>
              <a:t>Hospital</a:t>
            </a:r>
            <a:r>
              <a:rPr lang="tr-TR" sz="2000" dirty="0" smtClean="0"/>
              <a:t> </a:t>
            </a:r>
            <a:r>
              <a:rPr lang="tr-TR" sz="2000" dirty="0" err="1" smtClean="0"/>
              <a:t>Clinic</a:t>
            </a:r>
            <a:endParaRPr lang="tr-TR" sz="2000" dirty="0" smtClean="0"/>
          </a:p>
          <a:p>
            <a:pPr marL="457200" lvl="0" indent="-228600" rtl="0">
              <a:spcBef>
                <a:spcPts val="0"/>
              </a:spcBef>
            </a:pPr>
            <a:endParaRPr lang="tr-TR" sz="2000" dirty="0"/>
          </a:p>
          <a:p>
            <a:pPr marL="457200" lvl="0" indent="-228600" rtl="0">
              <a:spcBef>
                <a:spcPts val="0"/>
              </a:spcBef>
            </a:pPr>
            <a:r>
              <a:rPr lang="tr-TR" sz="2000" dirty="0" smtClean="0"/>
              <a:t>T1, T2 </a:t>
            </a:r>
            <a:r>
              <a:rPr lang="tr-TR" sz="2000" dirty="0" err="1" smtClean="0"/>
              <a:t>modalities</a:t>
            </a:r>
            <a:r>
              <a:rPr lang="tr-TR" sz="2000" dirty="0" smtClean="0"/>
              <a:t>, </a:t>
            </a:r>
            <a:r>
              <a:rPr lang="tr-TR" sz="2000" dirty="0" err="1" smtClean="0"/>
              <a:t>Tissue</a:t>
            </a:r>
            <a:r>
              <a:rPr lang="tr-TR" sz="2000" dirty="0" smtClean="0"/>
              <a:t> </a:t>
            </a:r>
            <a:r>
              <a:rPr lang="tr-TR" sz="2000" dirty="0" err="1" smtClean="0"/>
              <a:t>Segmentation</a:t>
            </a:r>
            <a:r>
              <a:rPr lang="tr-TR" sz="2000" dirty="0" smtClean="0"/>
              <a:t> </a:t>
            </a:r>
            <a:r>
              <a:rPr lang="tr-TR" sz="2000" dirty="0" err="1" smtClean="0"/>
              <a:t>and</a:t>
            </a:r>
            <a:r>
              <a:rPr lang="tr-TR" sz="2000" dirty="0" smtClean="0"/>
              <a:t> </a:t>
            </a:r>
            <a:r>
              <a:rPr lang="tr-TR" sz="2000" dirty="0" err="1" smtClean="0"/>
              <a:t>Lesion</a:t>
            </a:r>
            <a:r>
              <a:rPr lang="tr-TR" sz="2000" dirty="0" smtClean="0"/>
              <a:t> Mask</a:t>
            </a:r>
          </a:p>
          <a:p>
            <a:pPr marL="457200" lvl="0" indent="-228600" rtl="0">
              <a:spcBef>
                <a:spcPts val="0"/>
              </a:spcBef>
            </a:pPr>
            <a:endParaRPr lang="tr-TR" sz="2000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tr-TR" sz="2000" dirty="0" smtClean="0"/>
              <a:t>45 Training, 5 </a:t>
            </a:r>
            <a:r>
              <a:rPr lang="tr-TR" sz="2000" dirty="0" err="1" smtClean="0"/>
              <a:t>Validation</a:t>
            </a:r>
            <a:r>
              <a:rPr lang="tr-TR" sz="2000" dirty="0" smtClean="0"/>
              <a:t>, 9 Test</a:t>
            </a:r>
            <a:endParaRPr lang="en" sz="2000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28120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Outline</a:t>
            </a:r>
            <a:endParaRPr lang="en-US" sz="2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4425" y="1139999"/>
            <a:ext cx="5169000" cy="3785976"/>
          </a:xfrm>
        </p:spPr>
        <p:txBody>
          <a:bodyPr/>
          <a:lstStyle/>
          <a:p>
            <a:r>
              <a:rPr lang="en-US" sz="2000" dirty="0" smtClean="0"/>
              <a:t>Introduction</a:t>
            </a:r>
          </a:p>
          <a:p>
            <a:endParaRPr lang="en-US" sz="2000" dirty="0" smtClean="0"/>
          </a:p>
          <a:p>
            <a:r>
              <a:rPr lang="en-US" sz="2000" dirty="0" smtClean="0"/>
              <a:t>Objectives</a:t>
            </a:r>
          </a:p>
          <a:p>
            <a:endParaRPr lang="en-US" sz="2000" dirty="0" smtClean="0"/>
          </a:p>
          <a:p>
            <a:r>
              <a:rPr lang="en-US" sz="2000" dirty="0" smtClean="0"/>
              <a:t>Methodology</a:t>
            </a:r>
          </a:p>
          <a:p>
            <a:endParaRPr lang="en-US" sz="2000" dirty="0" smtClean="0"/>
          </a:p>
          <a:p>
            <a:r>
              <a:rPr lang="en-US" sz="2000" dirty="0" smtClean="0"/>
              <a:t>Experimental Results</a:t>
            </a:r>
          </a:p>
          <a:p>
            <a:endParaRPr lang="en-US" sz="2000" dirty="0" smtClean="0"/>
          </a:p>
          <a:p>
            <a:r>
              <a:rPr lang="en-US" sz="2000" dirty="0" smtClean="0"/>
              <a:t>Conclusions</a:t>
            </a:r>
          </a:p>
          <a:p>
            <a:endParaRPr lang="en-US" sz="2000" dirty="0" smtClean="0"/>
          </a:p>
          <a:p>
            <a:r>
              <a:rPr lang="en-US" sz="2000" dirty="0" smtClean="0"/>
              <a:t>Future Work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851093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4" y="5597"/>
            <a:ext cx="7655373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err="1" smtClean="0"/>
              <a:t>Validation</a:t>
            </a:r>
            <a:r>
              <a:rPr lang="tr-TR" sz="2800" dirty="0" smtClean="0"/>
              <a:t> </a:t>
            </a:r>
            <a:r>
              <a:rPr lang="en-US" sz="2800" dirty="0" smtClean="0"/>
              <a:t>–</a:t>
            </a:r>
            <a:r>
              <a:rPr lang="tr-TR" sz="2800" dirty="0" smtClean="0"/>
              <a:t> </a:t>
            </a:r>
            <a:r>
              <a:rPr lang="tr-TR" sz="2800" dirty="0" err="1" smtClean="0"/>
              <a:t>Dice</a:t>
            </a:r>
            <a:r>
              <a:rPr lang="tr-TR" sz="2800" dirty="0" smtClean="0"/>
              <a:t> </a:t>
            </a:r>
            <a:r>
              <a:rPr lang="tr-TR" sz="2800" dirty="0" err="1" smtClean="0"/>
              <a:t>Coefficient</a:t>
            </a:r>
            <a:r>
              <a:rPr lang="tr-TR" sz="2800" dirty="0" smtClean="0"/>
              <a:t> (DSC)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5" y="1139999"/>
            <a:ext cx="5169000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tr-TR" sz="2000" dirty="0" smtClean="0"/>
              <a:t>Statistical </a:t>
            </a:r>
            <a:r>
              <a:rPr lang="tr-TR" sz="2000" dirty="0" err="1" smtClean="0"/>
              <a:t>overlapping</a:t>
            </a:r>
            <a:r>
              <a:rPr lang="tr-TR" sz="2000" dirty="0" smtClean="0"/>
              <a:t> </a:t>
            </a:r>
          </a:p>
          <a:p>
            <a:pPr marL="228600" lvl="0" rtl="0">
              <a:spcBef>
                <a:spcPts val="0"/>
              </a:spcBef>
              <a:buNone/>
            </a:pPr>
            <a:r>
              <a:rPr lang="tr-TR" sz="2000" dirty="0" err="1" smtClean="0"/>
              <a:t>measure</a:t>
            </a:r>
            <a:endParaRPr lang="tr-TR" sz="2000" dirty="0" smtClean="0"/>
          </a:p>
          <a:p>
            <a:pPr marL="457200" lvl="0" indent="-228600" rtl="0">
              <a:spcBef>
                <a:spcPts val="0"/>
              </a:spcBef>
            </a:pP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20</a:t>
            </a:fld>
            <a:endParaRPr lang="en"/>
          </a:p>
        </p:txBody>
      </p:sp>
      <p:pic>
        <p:nvPicPr>
          <p:cNvPr id="2" name="Picture 1" descr="Screen Shot 2017-07-01 at 23.04.3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574" y="2144397"/>
            <a:ext cx="3492500" cy="698500"/>
          </a:xfrm>
          <a:prstGeom prst="rect">
            <a:avLst/>
          </a:prstGeom>
        </p:spPr>
      </p:pic>
      <p:pic>
        <p:nvPicPr>
          <p:cNvPr id="3" name="Picture 2" descr="Screen Shot 2017-07-01 at 23.06.50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7065" y="1287368"/>
            <a:ext cx="3893392" cy="3205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481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4" y="5597"/>
            <a:ext cx="7655373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tr-TR" sz="2800" dirty="0" err="1"/>
              <a:t>Validation</a:t>
            </a:r>
            <a:r>
              <a:rPr lang="tr-TR" sz="2800" dirty="0"/>
              <a:t> </a:t>
            </a:r>
            <a:r>
              <a:rPr lang="en-US" sz="2800" dirty="0"/>
              <a:t>–</a:t>
            </a:r>
            <a:r>
              <a:rPr lang="tr-TR" sz="2800" dirty="0"/>
              <a:t> True </a:t>
            </a:r>
            <a:r>
              <a:rPr lang="tr-TR" sz="2800" dirty="0" err="1"/>
              <a:t>Positive</a:t>
            </a:r>
            <a:r>
              <a:rPr lang="tr-TR" sz="2800" dirty="0"/>
              <a:t> Rate (TPR)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5" y="1139999"/>
            <a:ext cx="5169000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/>
            <a:r>
              <a:rPr lang="tr-TR" sz="2000" dirty="0" err="1"/>
              <a:t>Lesion</a:t>
            </a:r>
            <a:r>
              <a:rPr lang="tr-TR" sz="2000" dirty="0"/>
              <a:t> </a:t>
            </a:r>
            <a:r>
              <a:rPr lang="tr-TR" sz="2000" dirty="0" err="1"/>
              <a:t>detection</a:t>
            </a:r>
            <a:r>
              <a:rPr lang="tr-TR" sz="2000" dirty="0"/>
              <a:t> rate</a:t>
            </a:r>
          </a:p>
          <a:p>
            <a:pPr marL="228600" lvl="0" rtl="0">
              <a:spcBef>
                <a:spcPts val="0"/>
              </a:spcBef>
              <a:buNone/>
            </a:pP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21</a:t>
            </a:fld>
            <a:endParaRPr lang="en"/>
          </a:p>
        </p:txBody>
      </p:sp>
      <p:pic>
        <p:nvPicPr>
          <p:cNvPr id="3" name="Picture 2" descr="Screen Shot 2017-07-01 at 23.06.5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7065" y="1287368"/>
            <a:ext cx="3893392" cy="3205945"/>
          </a:xfrm>
          <a:prstGeom prst="rect">
            <a:avLst/>
          </a:prstGeom>
        </p:spPr>
      </p:pic>
      <p:pic>
        <p:nvPicPr>
          <p:cNvPr id="7" name="Picture 6" descr="Screen Shot 2017-07-01 at 23.09.4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750" y="1797050"/>
            <a:ext cx="35179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3236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4" y="5597"/>
            <a:ext cx="7655373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tr-TR" sz="2800" dirty="0" err="1"/>
              <a:t>Validation</a:t>
            </a:r>
            <a:r>
              <a:rPr lang="tr-TR" sz="2800" dirty="0"/>
              <a:t> </a:t>
            </a:r>
            <a:r>
              <a:rPr lang="en-US" sz="2800" dirty="0"/>
              <a:t>–</a:t>
            </a:r>
            <a:r>
              <a:rPr lang="tr-TR" sz="2800" dirty="0"/>
              <a:t> </a:t>
            </a:r>
            <a:r>
              <a:rPr lang="tr-TR" sz="2800" dirty="0" err="1"/>
              <a:t>False</a:t>
            </a:r>
            <a:r>
              <a:rPr lang="tr-TR" sz="2800" dirty="0"/>
              <a:t> </a:t>
            </a:r>
            <a:r>
              <a:rPr lang="tr-TR" sz="2800" dirty="0" err="1"/>
              <a:t>Discovery</a:t>
            </a:r>
            <a:r>
              <a:rPr lang="tr-TR" sz="2800" dirty="0"/>
              <a:t> Rate (FDR)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5" y="1139999"/>
            <a:ext cx="4162640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/>
            <a:r>
              <a:rPr lang="tr-TR" sz="2000" dirty="0" err="1"/>
              <a:t>Percentage</a:t>
            </a:r>
            <a:r>
              <a:rPr lang="tr-TR" sz="2000" dirty="0"/>
              <a:t> of </a:t>
            </a:r>
            <a:r>
              <a:rPr lang="tr-TR" sz="2000" dirty="0" err="1" smtClean="0"/>
              <a:t>false</a:t>
            </a:r>
            <a:r>
              <a:rPr lang="tr-TR" sz="2000" dirty="0" smtClean="0"/>
              <a:t> </a:t>
            </a:r>
            <a:r>
              <a:rPr lang="en-US" sz="2000" dirty="0" smtClean="0"/>
              <a:t>p</a:t>
            </a:r>
            <a:r>
              <a:rPr lang="tr-TR" sz="2000" dirty="0" err="1" smtClean="0"/>
              <a:t>ositives</a:t>
            </a:r>
            <a:r>
              <a:rPr lang="tr-TR" sz="2000" dirty="0" smtClean="0"/>
              <a:t> </a:t>
            </a:r>
            <a:r>
              <a:rPr lang="tr-TR" sz="2000" dirty="0"/>
              <a:t>in </a:t>
            </a:r>
            <a:r>
              <a:rPr lang="tr-TR" sz="2000" dirty="0" err="1"/>
              <a:t>the</a:t>
            </a:r>
            <a:r>
              <a:rPr lang="tr-TR" sz="2000" dirty="0"/>
              <a:t> </a:t>
            </a:r>
            <a:r>
              <a:rPr lang="tr-TR" sz="2000" dirty="0" err="1" smtClean="0"/>
              <a:t>output</a:t>
            </a:r>
            <a:r>
              <a:rPr lang="tr-TR" sz="2000" dirty="0" smtClean="0"/>
              <a:t> </a:t>
            </a:r>
            <a:r>
              <a:rPr lang="tr-TR" sz="2000" dirty="0" err="1" smtClean="0"/>
              <a:t>segmentation</a:t>
            </a:r>
            <a:endParaRPr lang="tr-TR" sz="2000" dirty="0"/>
          </a:p>
          <a:p>
            <a:pPr marL="228600" lvl="0" rtl="0">
              <a:spcBef>
                <a:spcPts val="0"/>
              </a:spcBef>
              <a:buNone/>
            </a:pP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22</a:t>
            </a:fld>
            <a:endParaRPr lang="en"/>
          </a:p>
        </p:txBody>
      </p:sp>
      <p:pic>
        <p:nvPicPr>
          <p:cNvPr id="3" name="Picture 2" descr="Screen Shot 2017-07-01 at 23.06.5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7065" y="1287368"/>
            <a:ext cx="3893392" cy="3205945"/>
          </a:xfrm>
          <a:prstGeom prst="rect">
            <a:avLst/>
          </a:prstGeom>
        </p:spPr>
      </p:pic>
      <p:pic>
        <p:nvPicPr>
          <p:cNvPr id="8" name="Picture 7" descr="Screen Shot 2017-07-01 at 23.11.57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67" y="2197100"/>
            <a:ext cx="37211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6764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4" y="5597"/>
            <a:ext cx="7655373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tr-TR" sz="2800" dirty="0" err="1"/>
              <a:t>Validation</a:t>
            </a:r>
            <a:r>
              <a:rPr lang="tr-TR" sz="2800" dirty="0"/>
              <a:t> </a:t>
            </a:r>
            <a:r>
              <a:rPr lang="en-US" sz="2800" dirty="0"/>
              <a:t>–</a:t>
            </a:r>
            <a:r>
              <a:rPr lang="tr-TR" sz="2800" dirty="0"/>
              <a:t> Volume </a:t>
            </a:r>
            <a:r>
              <a:rPr lang="tr-TR" sz="2800" dirty="0" err="1"/>
              <a:t>Difference</a:t>
            </a:r>
            <a:r>
              <a:rPr lang="tr-TR" sz="2800" dirty="0"/>
              <a:t> (VD)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5" y="1139999"/>
            <a:ext cx="3721678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/>
            <a:r>
              <a:rPr lang="tr-TR" sz="2000" dirty="0" err="1"/>
              <a:t>Absolute</a:t>
            </a:r>
            <a:r>
              <a:rPr lang="tr-TR" sz="2000" dirty="0"/>
              <a:t> </a:t>
            </a:r>
            <a:r>
              <a:rPr lang="tr-TR" sz="2000" dirty="0" err="1"/>
              <a:t>difference</a:t>
            </a:r>
            <a:r>
              <a:rPr lang="tr-TR" sz="2000" dirty="0"/>
              <a:t> of </a:t>
            </a:r>
            <a:r>
              <a:rPr lang="en-US" sz="2000" dirty="0" smtClean="0"/>
              <a:t>v</a:t>
            </a:r>
            <a:r>
              <a:rPr lang="tr-TR" sz="2000" dirty="0" err="1" smtClean="0"/>
              <a:t>olumes</a:t>
            </a:r>
            <a:r>
              <a:rPr lang="tr-TR" sz="2000" dirty="0" smtClean="0"/>
              <a:t> as </a:t>
            </a:r>
            <a:r>
              <a:rPr lang="tr-TR" sz="2000" dirty="0" err="1" smtClean="0"/>
              <a:t>percentage</a:t>
            </a:r>
            <a:endParaRPr lang="tr-TR" sz="2000" dirty="0"/>
          </a:p>
          <a:p>
            <a:pPr marL="228600" lvl="0" rtl="0">
              <a:spcBef>
                <a:spcPts val="0"/>
              </a:spcBef>
              <a:buNone/>
            </a:pP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23</a:t>
            </a:fld>
            <a:endParaRPr lang="en"/>
          </a:p>
        </p:txBody>
      </p:sp>
      <p:pic>
        <p:nvPicPr>
          <p:cNvPr id="3" name="Picture 2" descr="Screen Shot 2017-07-01 at 23.06.5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7065" y="1287368"/>
            <a:ext cx="3893392" cy="3205945"/>
          </a:xfrm>
          <a:prstGeom prst="rect">
            <a:avLst/>
          </a:prstGeom>
        </p:spPr>
      </p:pic>
      <p:pic>
        <p:nvPicPr>
          <p:cNvPr id="7" name="Picture 6" descr="Screen Shot 2017-07-01 at 23.14.00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515" y="2339857"/>
            <a:ext cx="3920550" cy="58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536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4" y="5597"/>
            <a:ext cx="7655373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tr-TR" sz="2800" dirty="0" err="1"/>
              <a:t>Validation</a:t>
            </a:r>
            <a:r>
              <a:rPr lang="tr-TR" sz="2800" dirty="0"/>
              <a:t> </a:t>
            </a:r>
            <a:r>
              <a:rPr lang="en-US" sz="2800" dirty="0"/>
              <a:t>–</a:t>
            </a:r>
            <a:r>
              <a:rPr lang="tr-TR" sz="2800" dirty="0"/>
              <a:t> </a:t>
            </a:r>
            <a:r>
              <a:rPr lang="en-US" sz="2800" dirty="0" smtClean="0"/>
              <a:t>Connected </a:t>
            </a:r>
            <a:r>
              <a:rPr lang="en-US" sz="2800" dirty="0"/>
              <a:t>Components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5" y="1139999"/>
            <a:ext cx="3996530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/>
            <a:r>
              <a:rPr lang="tr-TR" sz="1800" b="1" dirty="0" err="1" smtClean="0"/>
              <a:t>Connected</a:t>
            </a:r>
            <a:r>
              <a:rPr lang="tr-TR" sz="1800" b="1" dirty="0" smtClean="0"/>
              <a:t> Components: </a:t>
            </a:r>
            <a:r>
              <a:rPr lang="tr-TR" sz="1800" dirty="0" err="1" smtClean="0"/>
              <a:t>Groups</a:t>
            </a:r>
            <a:r>
              <a:rPr lang="tr-TR" sz="1800" dirty="0" smtClean="0"/>
              <a:t> of </a:t>
            </a:r>
            <a:r>
              <a:rPr lang="tr-TR" sz="1800" dirty="0" err="1" smtClean="0"/>
              <a:t>lesion</a:t>
            </a:r>
            <a:r>
              <a:rPr lang="tr-TR" sz="1800" dirty="0" smtClean="0"/>
              <a:t> </a:t>
            </a:r>
            <a:r>
              <a:rPr lang="tr-TR" sz="1800" dirty="0" err="1" smtClean="0"/>
              <a:t>voxels</a:t>
            </a:r>
            <a:r>
              <a:rPr lang="tr-TR" sz="1800" dirty="0" smtClean="0"/>
              <a:t> </a:t>
            </a:r>
            <a:r>
              <a:rPr lang="tr-TR" sz="1800" dirty="0" err="1" smtClean="0"/>
              <a:t>that</a:t>
            </a:r>
            <a:r>
              <a:rPr lang="tr-TR" sz="1800" dirty="0" smtClean="0"/>
              <a:t> form a </a:t>
            </a:r>
            <a:r>
              <a:rPr lang="tr-TR" sz="1800" dirty="0" err="1" smtClean="0"/>
              <a:t>mass</a:t>
            </a:r>
            <a:endParaRPr lang="tr-TR" sz="1800" dirty="0" smtClean="0"/>
          </a:p>
          <a:p>
            <a:pPr marL="457200" lvl="0" indent="-228600"/>
            <a:endParaRPr lang="tr-TR" sz="1800" dirty="0" smtClean="0"/>
          </a:p>
          <a:p>
            <a:pPr marL="457200" indent="-228600"/>
            <a:r>
              <a:rPr lang="tr-TR" sz="1800" b="1" dirty="0"/>
              <a:t>#</a:t>
            </a:r>
            <a:r>
              <a:rPr lang="tr-TR" sz="1800" b="1" dirty="0" err="1"/>
              <a:t>Connected</a:t>
            </a:r>
            <a:r>
              <a:rPr lang="tr-TR" sz="1800" b="1" dirty="0"/>
              <a:t> Components </a:t>
            </a:r>
            <a:r>
              <a:rPr lang="tr-TR" sz="1800" b="1" dirty="0" err="1" smtClean="0"/>
              <a:t>Ground</a:t>
            </a:r>
            <a:r>
              <a:rPr lang="tr-TR" sz="1800" b="1" dirty="0" smtClean="0"/>
              <a:t> </a:t>
            </a:r>
            <a:r>
              <a:rPr lang="tr-TR" sz="1800" b="1" dirty="0" err="1" smtClean="0"/>
              <a:t>Truth</a:t>
            </a:r>
            <a:r>
              <a:rPr lang="tr-TR" sz="1800" b="1" dirty="0" smtClean="0"/>
              <a:t> </a:t>
            </a:r>
          </a:p>
          <a:p>
            <a:pPr marL="457200" indent="-228600"/>
            <a:endParaRPr lang="tr-TR" sz="1800" b="1" dirty="0"/>
          </a:p>
          <a:p>
            <a:pPr marL="457200" lvl="0" indent="-228600"/>
            <a:r>
              <a:rPr lang="tr-TR" sz="1800" b="1" dirty="0" smtClean="0"/>
              <a:t>#</a:t>
            </a:r>
            <a:r>
              <a:rPr lang="tr-TR" sz="1800" b="1" dirty="0" err="1" smtClean="0"/>
              <a:t>Connected</a:t>
            </a:r>
            <a:r>
              <a:rPr lang="tr-TR" sz="1800" b="1" dirty="0" smtClean="0"/>
              <a:t> Components </a:t>
            </a:r>
            <a:r>
              <a:rPr lang="tr-TR" sz="1800" b="1" dirty="0" err="1" smtClean="0"/>
              <a:t>Found</a:t>
            </a:r>
            <a:endParaRPr lang="tr-TR" sz="1800" b="1" dirty="0" smtClean="0"/>
          </a:p>
          <a:p>
            <a:pPr marL="457200" lvl="0" indent="-228600"/>
            <a:endParaRPr lang="tr-TR" sz="1800" b="1" dirty="0" smtClean="0"/>
          </a:p>
          <a:p>
            <a:pPr marL="457200" indent="-228600"/>
            <a:r>
              <a:rPr lang="tr-TR" sz="1800" dirty="0"/>
              <a:t> </a:t>
            </a:r>
            <a:r>
              <a:rPr lang="tr-TR" sz="1800" b="1" dirty="0"/>
              <a:t>#</a:t>
            </a:r>
            <a:r>
              <a:rPr lang="tr-TR" sz="1800" b="1" dirty="0" err="1"/>
              <a:t>Connected</a:t>
            </a:r>
            <a:r>
              <a:rPr lang="tr-TR" sz="1800" b="1" dirty="0"/>
              <a:t> Components </a:t>
            </a:r>
            <a:r>
              <a:rPr lang="tr-TR" sz="1800" b="1" dirty="0" err="1" smtClean="0"/>
              <a:t>Coincided</a:t>
            </a:r>
            <a:endParaRPr lang="tr-TR" sz="1800" b="1" dirty="0"/>
          </a:p>
          <a:p>
            <a:pPr marL="457200" lvl="0" indent="-228600"/>
            <a:endParaRPr lang="tr-TR" sz="2000" dirty="0"/>
          </a:p>
          <a:p>
            <a:pPr marL="228600" lvl="0" rtl="0">
              <a:spcBef>
                <a:spcPts val="0"/>
              </a:spcBef>
              <a:buNone/>
            </a:pP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24</a:t>
            </a:fld>
            <a:endParaRPr lang="en"/>
          </a:p>
        </p:txBody>
      </p:sp>
      <p:pic>
        <p:nvPicPr>
          <p:cNvPr id="2" name="Picture 1" descr="screensho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955" y="1145596"/>
            <a:ext cx="4217562" cy="320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734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5" y="5597"/>
            <a:ext cx="8032676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smtClean="0"/>
              <a:t>Best Model </a:t>
            </a:r>
            <a:r>
              <a:rPr lang="en-US" sz="2800" dirty="0" smtClean="0"/>
              <a:t>–</a:t>
            </a:r>
            <a:r>
              <a:rPr lang="tr-TR" sz="2800" dirty="0" smtClean="0"/>
              <a:t> </a:t>
            </a:r>
            <a:r>
              <a:rPr lang="tr-TR" sz="2800" dirty="0" err="1" smtClean="0"/>
              <a:t>Patch</a:t>
            </a:r>
            <a:r>
              <a:rPr lang="tr-TR" sz="2800" dirty="0" smtClean="0"/>
              <a:t> 11 </a:t>
            </a:r>
            <a:r>
              <a:rPr lang="en-US" sz="2800" dirty="0" smtClean="0"/>
              <a:t>–</a:t>
            </a:r>
            <a:r>
              <a:rPr lang="tr-TR" sz="2800" dirty="0" smtClean="0"/>
              <a:t> 3 Class </a:t>
            </a:r>
            <a:r>
              <a:rPr lang="tr-TR" sz="2800" dirty="0" err="1" smtClean="0"/>
              <a:t>and</a:t>
            </a:r>
            <a:r>
              <a:rPr lang="tr-TR" sz="2800" dirty="0" smtClean="0"/>
              <a:t> </a:t>
            </a:r>
            <a:r>
              <a:rPr lang="tr-TR" sz="2800" dirty="0" err="1" smtClean="0"/>
              <a:t>Cascade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5" y="1139999"/>
            <a:ext cx="5169000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25</a:t>
            </a:fld>
            <a:endParaRPr lang="en"/>
          </a:p>
        </p:txBody>
      </p:sp>
      <p:pic>
        <p:nvPicPr>
          <p:cNvPr id="3" name="Picture 2" descr="Screen Shot 2017-07-01 at 22.16.4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425" y="1145596"/>
            <a:ext cx="8032676" cy="3780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517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5" y="5597"/>
            <a:ext cx="6454758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smtClean="0"/>
              <a:t>Model </a:t>
            </a:r>
            <a:r>
              <a:rPr lang="tr-TR" sz="2800" dirty="0" err="1" smtClean="0"/>
              <a:t>Comparison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32213" y="1139999"/>
            <a:ext cx="5169000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26</a:t>
            </a:fld>
            <a:endParaRPr lang="en"/>
          </a:p>
        </p:txBody>
      </p:sp>
      <p:pic>
        <p:nvPicPr>
          <p:cNvPr id="3" name="Picture 2" descr="Screen Shot 2017-07-01 at 22.14.3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425" y="1139999"/>
            <a:ext cx="7753072" cy="3758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6057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5" y="5597"/>
            <a:ext cx="3552600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err="1" smtClean="0"/>
              <a:t>Segmentation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5" y="1139999"/>
            <a:ext cx="5169000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 lvl="0" rtl="0">
              <a:spcBef>
                <a:spcPts val="0"/>
              </a:spcBef>
              <a:buNone/>
            </a:pPr>
            <a:r>
              <a:rPr lang="tr-TR" dirty="0" smtClean="0"/>
              <a:t>T1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27</a:t>
            </a:fld>
            <a:endParaRPr lang="en"/>
          </a:p>
        </p:txBody>
      </p:sp>
      <p:pic>
        <p:nvPicPr>
          <p:cNvPr id="2" name="Picture 1" descr="mri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405" y="928070"/>
            <a:ext cx="5084004" cy="399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697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5" y="5597"/>
            <a:ext cx="3552600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err="1" smtClean="0"/>
              <a:t>Segmentation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5" y="1139999"/>
            <a:ext cx="5169000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 lvl="0" rtl="0">
              <a:spcBef>
                <a:spcPts val="0"/>
              </a:spcBef>
              <a:buNone/>
            </a:pPr>
            <a:r>
              <a:rPr lang="tr-TR" dirty="0" smtClean="0"/>
              <a:t>T1</a:t>
            </a:r>
          </a:p>
          <a:p>
            <a:pPr marL="228600" lvl="0" rtl="0">
              <a:spcBef>
                <a:spcPts val="0"/>
              </a:spcBef>
              <a:buNone/>
            </a:pPr>
            <a:r>
              <a:rPr lang="tr-TR" dirty="0" smtClean="0"/>
              <a:t>+ </a:t>
            </a:r>
            <a:r>
              <a:rPr lang="tr-TR" dirty="0" err="1" smtClean="0"/>
              <a:t>Ground</a:t>
            </a:r>
            <a:r>
              <a:rPr lang="tr-TR" dirty="0" smtClean="0"/>
              <a:t> </a:t>
            </a:r>
            <a:r>
              <a:rPr lang="tr-TR" dirty="0" err="1" smtClean="0"/>
              <a:t>Truth</a:t>
            </a:r>
            <a:endParaRPr lang="tr-TR" dirty="0" smtClean="0"/>
          </a:p>
          <a:p>
            <a:pPr marL="228600" lvl="0" rtl="0">
              <a:spcBef>
                <a:spcPts val="0"/>
              </a:spcBef>
              <a:buNone/>
            </a:pPr>
            <a:r>
              <a:rPr lang="tr-TR" dirty="0" err="1" smtClean="0"/>
              <a:t>Segmentation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28</a:t>
            </a:fld>
            <a:endParaRPr lang="en"/>
          </a:p>
        </p:txBody>
      </p:sp>
      <p:pic>
        <p:nvPicPr>
          <p:cNvPr id="2" name="Picture 1" descr="mri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405" y="928070"/>
            <a:ext cx="5084004" cy="3997904"/>
          </a:xfrm>
          <a:prstGeom prst="rect">
            <a:avLst/>
          </a:prstGeom>
        </p:spPr>
      </p:pic>
      <p:pic>
        <p:nvPicPr>
          <p:cNvPr id="3" name="Picture 2" descr="mri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405" y="928070"/>
            <a:ext cx="5084004" cy="399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124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5" y="5597"/>
            <a:ext cx="3552600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err="1" smtClean="0"/>
              <a:t>Segmentation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5" y="1139999"/>
            <a:ext cx="2819281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 lvl="0" rtl="0">
              <a:spcBef>
                <a:spcPts val="0"/>
              </a:spcBef>
              <a:buNone/>
            </a:pPr>
            <a:r>
              <a:rPr lang="tr-TR" dirty="0" smtClean="0"/>
              <a:t>T1</a:t>
            </a:r>
          </a:p>
          <a:p>
            <a:pPr marL="228600" lvl="0" rtl="0">
              <a:spcBef>
                <a:spcPts val="0"/>
              </a:spcBef>
              <a:buNone/>
            </a:pPr>
            <a:r>
              <a:rPr lang="tr-TR" dirty="0" smtClean="0"/>
              <a:t>+ </a:t>
            </a:r>
            <a:r>
              <a:rPr lang="tr-TR" dirty="0" err="1" smtClean="0"/>
              <a:t>Ground</a:t>
            </a:r>
            <a:r>
              <a:rPr lang="tr-TR" dirty="0" smtClean="0"/>
              <a:t> </a:t>
            </a:r>
            <a:r>
              <a:rPr lang="tr-TR" dirty="0" err="1" smtClean="0"/>
              <a:t>Truth</a:t>
            </a:r>
            <a:endParaRPr lang="tr-TR" dirty="0" smtClean="0"/>
          </a:p>
          <a:p>
            <a:pPr marL="228600" lvl="0" rtl="0">
              <a:spcBef>
                <a:spcPts val="0"/>
              </a:spcBef>
              <a:buNone/>
            </a:pPr>
            <a:r>
              <a:rPr lang="tr-TR" dirty="0" err="1" smtClean="0"/>
              <a:t>Segmentation</a:t>
            </a:r>
            <a:endParaRPr lang="tr-TR" dirty="0" smtClean="0"/>
          </a:p>
          <a:p>
            <a:pPr marL="228600" lvl="0" rtl="0">
              <a:spcBef>
                <a:spcPts val="0"/>
              </a:spcBef>
              <a:buNone/>
            </a:pPr>
            <a:r>
              <a:rPr lang="tr-TR" dirty="0" smtClean="0"/>
              <a:t>+ Model </a:t>
            </a:r>
            <a:r>
              <a:rPr lang="tr-TR" dirty="0" err="1" smtClean="0"/>
              <a:t>Segmentation</a:t>
            </a:r>
            <a:endParaRPr lang="tr-TR" dirty="0"/>
          </a:p>
          <a:p>
            <a:pPr marL="228600" lvl="0" rtl="0">
              <a:spcBef>
                <a:spcPts val="0"/>
              </a:spcBef>
              <a:buNone/>
            </a:pP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29</a:t>
            </a:fld>
            <a:endParaRPr lang="en"/>
          </a:p>
        </p:txBody>
      </p:sp>
      <p:pic>
        <p:nvPicPr>
          <p:cNvPr id="2" name="Picture 1" descr="mri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405" y="928070"/>
            <a:ext cx="5084004" cy="3997904"/>
          </a:xfrm>
          <a:prstGeom prst="rect">
            <a:avLst/>
          </a:prstGeom>
        </p:spPr>
      </p:pic>
      <p:pic>
        <p:nvPicPr>
          <p:cNvPr id="3" name="Picture 2" descr="mri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405" y="928070"/>
            <a:ext cx="5084004" cy="3997904"/>
          </a:xfrm>
          <a:prstGeom prst="rect">
            <a:avLst/>
          </a:prstGeom>
        </p:spPr>
      </p:pic>
      <p:pic>
        <p:nvPicPr>
          <p:cNvPr id="4" name="Picture 3" descr="mri3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404" y="928070"/>
            <a:ext cx="5084005" cy="399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458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685800" y="1907658"/>
            <a:ext cx="5008199" cy="10451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1.</a:t>
            </a:r>
          </a:p>
          <a:p>
            <a:pPr lvl="0" rtl="0">
              <a:spcBef>
                <a:spcPts val="0"/>
              </a:spcBef>
              <a:buNone/>
            </a:pPr>
            <a:r>
              <a:rPr lang="tr-TR" dirty="0" smtClean="0"/>
              <a:t>INTRODUCTION</a:t>
            </a:r>
            <a:endParaRPr lang="en" dirty="0"/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685800" y="3082250"/>
            <a:ext cx="5008199" cy="687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-75" y="3420000"/>
            <a:ext cx="669599" cy="1723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</a:t>
            </a:fld>
            <a:endParaRPr lang="en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5" y="5597"/>
            <a:ext cx="3552600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err="1" smtClean="0"/>
              <a:t>Segmentation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5" y="1139999"/>
            <a:ext cx="5169000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 lvl="0" rtl="0">
              <a:spcBef>
                <a:spcPts val="0"/>
              </a:spcBef>
              <a:buNone/>
            </a:pPr>
            <a:r>
              <a:rPr lang="tr-TR" dirty="0" smtClean="0"/>
              <a:t>T1</a:t>
            </a:r>
            <a:endParaRPr lang="tr-TR" dirty="0"/>
          </a:p>
          <a:p>
            <a:pPr marL="228600" lvl="0" rtl="0">
              <a:spcBef>
                <a:spcPts val="0"/>
              </a:spcBef>
              <a:buNone/>
            </a:pP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30</a:t>
            </a:fld>
            <a:endParaRPr lang="en"/>
          </a:p>
        </p:txBody>
      </p:sp>
      <p:pic>
        <p:nvPicPr>
          <p:cNvPr id="2" name="Picture 1" descr="mri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405" y="928070"/>
            <a:ext cx="5084004" cy="3997904"/>
          </a:xfrm>
          <a:prstGeom prst="rect">
            <a:avLst/>
          </a:prstGeom>
        </p:spPr>
      </p:pic>
      <p:pic>
        <p:nvPicPr>
          <p:cNvPr id="5" name="Picture 4" descr="mri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405" y="928070"/>
            <a:ext cx="5084004" cy="399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731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5" y="5597"/>
            <a:ext cx="3552600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err="1" smtClean="0"/>
              <a:t>Segmentation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5" y="1139999"/>
            <a:ext cx="2684945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 lvl="0" rtl="0">
              <a:spcBef>
                <a:spcPts val="0"/>
              </a:spcBef>
              <a:buNone/>
            </a:pPr>
            <a:r>
              <a:rPr lang="tr-TR" dirty="0" smtClean="0"/>
              <a:t>T1</a:t>
            </a:r>
          </a:p>
          <a:p>
            <a:pPr marL="228600" lvl="0" rtl="0">
              <a:spcBef>
                <a:spcPts val="0"/>
              </a:spcBef>
              <a:buNone/>
            </a:pPr>
            <a:r>
              <a:rPr lang="tr-TR" dirty="0" smtClean="0"/>
              <a:t>+ Model </a:t>
            </a:r>
            <a:r>
              <a:rPr lang="tr-TR" dirty="0" err="1" smtClean="0"/>
              <a:t>Segmentation</a:t>
            </a:r>
            <a:endParaRPr lang="tr-TR" dirty="0"/>
          </a:p>
          <a:p>
            <a:pPr marL="228600" lvl="0" rtl="0">
              <a:spcBef>
                <a:spcPts val="0"/>
              </a:spcBef>
              <a:buNone/>
            </a:pP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31</a:t>
            </a:fld>
            <a:endParaRPr lang="en"/>
          </a:p>
        </p:txBody>
      </p:sp>
      <p:pic>
        <p:nvPicPr>
          <p:cNvPr id="2" name="Picture 1" descr="mri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405" y="928070"/>
            <a:ext cx="5084004" cy="3997904"/>
          </a:xfrm>
          <a:prstGeom prst="rect">
            <a:avLst/>
          </a:prstGeom>
        </p:spPr>
      </p:pic>
      <p:pic>
        <p:nvPicPr>
          <p:cNvPr id="3" name="Picture 2" descr="mri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406" y="928070"/>
            <a:ext cx="5084004" cy="399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733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5" y="5597"/>
            <a:ext cx="3552600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err="1" smtClean="0"/>
              <a:t>Segmentation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5" y="1139999"/>
            <a:ext cx="5169000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 lvl="0" rtl="0">
              <a:spcBef>
                <a:spcPts val="0"/>
              </a:spcBef>
              <a:buNone/>
            </a:pPr>
            <a:r>
              <a:rPr lang="tr-TR" dirty="0" smtClean="0"/>
              <a:t>T1</a:t>
            </a:r>
          </a:p>
          <a:p>
            <a:pPr marL="228600" lvl="0" rtl="0">
              <a:spcBef>
                <a:spcPts val="0"/>
              </a:spcBef>
              <a:buNone/>
            </a:pPr>
            <a:r>
              <a:rPr lang="tr-TR" dirty="0" smtClean="0"/>
              <a:t>+ Model </a:t>
            </a:r>
          </a:p>
          <a:p>
            <a:pPr marL="228600" lvl="0" rtl="0">
              <a:spcBef>
                <a:spcPts val="0"/>
              </a:spcBef>
              <a:buNone/>
            </a:pPr>
            <a:r>
              <a:rPr lang="tr-TR" dirty="0" err="1" smtClean="0"/>
              <a:t>Segmentation</a:t>
            </a:r>
            <a:endParaRPr lang="tr-TR" dirty="0" smtClean="0"/>
          </a:p>
          <a:p>
            <a:pPr marL="228600" lvl="0">
              <a:buNone/>
            </a:pPr>
            <a:r>
              <a:rPr lang="tr-TR" dirty="0" smtClean="0"/>
              <a:t>+ </a:t>
            </a:r>
            <a:r>
              <a:rPr lang="tr-TR" dirty="0" err="1" smtClean="0"/>
              <a:t>Ground</a:t>
            </a:r>
            <a:r>
              <a:rPr lang="tr-TR" dirty="0" smtClean="0"/>
              <a:t> </a:t>
            </a:r>
            <a:r>
              <a:rPr lang="tr-TR" dirty="0" err="1"/>
              <a:t>Truth</a:t>
            </a:r>
            <a:endParaRPr lang="tr-TR" dirty="0"/>
          </a:p>
          <a:p>
            <a:pPr marL="228600" lvl="0">
              <a:buNone/>
            </a:pPr>
            <a:r>
              <a:rPr lang="tr-TR" dirty="0" err="1"/>
              <a:t>Segmentation</a:t>
            </a:r>
            <a:endParaRPr lang="tr-TR" dirty="0"/>
          </a:p>
          <a:p>
            <a:pPr marL="457200" lvl="0" indent="-228600" rtl="0">
              <a:spcBef>
                <a:spcPts val="0"/>
              </a:spcBef>
            </a:pPr>
            <a:endParaRPr lang="tr-TR" dirty="0"/>
          </a:p>
          <a:p>
            <a:pPr marL="228600" lvl="0" rtl="0">
              <a:spcBef>
                <a:spcPts val="0"/>
              </a:spcBef>
              <a:buNone/>
            </a:pP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32</a:t>
            </a:fld>
            <a:endParaRPr lang="en"/>
          </a:p>
        </p:txBody>
      </p:sp>
      <p:pic>
        <p:nvPicPr>
          <p:cNvPr id="2" name="Picture 1" descr="mri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405" y="928070"/>
            <a:ext cx="5084004" cy="3997904"/>
          </a:xfrm>
          <a:prstGeom prst="rect">
            <a:avLst/>
          </a:prstGeom>
        </p:spPr>
      </p:pic>
      <p:pic>
        <p:nvPicPr>
          <p:cNvPr id="4" name="Picture 3" descr="mri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405" y="928070"/>
            <a:ext cx="5084004" cy="399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975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5" y="5597"/>
            <a:ext cx="6454758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err="1" smtClean="0"/>
              <a:t>Lesion</a:t>
            </a:r>
            <a:r>
              <a:rPr lang="tr-TR" sz="2800" dirty="0" smtClean="0"/>
              <a:t> </a:t>
            </a:r>
            <a:r>
              <a:rPr lang="tr-TR" sz="2800" dirty="0" err="1" smtClean="0"/>
              <a:t>Load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32213" y="1139999"/>
            <a:ext cx="5169000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33</a:t>
            </a:fld>
            <a:endParaRPr lang="en"/>
          </a:p>
        </p:txBody>
      </p:sp>
      <p:pic>
        <p:nvPicPr>
          <p:cNvPr id="2" name="Picture 1" descr="Screen Shot 2017-07-01 at 22.20.1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425" y="1139999"/>
            <a:ext cx="4260339" cy="3621936"/>
          </a:xfrm>
          <a:prstGeom prst="rect">
            <a:avLst/>
          </a:prstGeom>
        </p:spPr>
      </p:pic>
      <p:pic>
        <p:nvPicPr>
          <p:cNvPr id="4" name="Picture 3" descr="Screen Shot 2017-07-01 at 22.20.2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818" y="1145596"/>
            <a:ext cx="4022762" cy="371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534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685800" y="1907658"/>
            <a:ext cx="6487535" cy="10451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tr-TR" dirty="0"/>
              <a:t>5</a:t>
            </a:r>
            <a:r>
              <a:rPr lang="en" dirty="0" smtClean="0"/>
              <a:t>.</a:t>
            </a:r>
            <a:r>
              <a:rPr lang="tr-TR" dirty="0" smtClean="0"/>
              <a:t>CONCLUSION</a:t>
            </a:r>
            <a:endParaRPr lang="en" dirty="0"/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685800" y="3082250"/>
            <a:ext cx="5008199" cy="687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-75" y="3420000"/>
            <a:ext cx="669599" cy="1723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581277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5" y="5597"/>
            <a:ext cx="3552600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err="1" smtClean="0"/>
              <a:t>Conclusions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5" y="1139999"/>
            <a:ext cx="7618736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tr-TR" sz="2000" dirty="0" err="1" smtClean="0"/>
              <a:t>Increasing</a:t>
            </a:r>
            <a:r>
              <a:rPr lang="tr-TR" sz="2000" dirty="0" smtClean="0"/>
              <a:t> </a:t>
            </a:r>
            <a:r>
              <a:rPr lang="tr-TR" sz="2000" b="1" dirty="0" err="1"/>
              <a:t>p</a:t>
            </a:r>
            <a:r>
              <a:rPr lang="tr-TR" sz="2000" b="1" dirty="0" err="1" smtClean="0"/>
              <a:t>atch</a:t>
            </a:r>
            <a:r>
              <a:rPr lang="tr-TR" sz="2000" b="1" dirty="0" smtClean="0"/>
              <a:t> size </a:t>
            </a:r>
            <a:r>
              <a:rPr lang="tr-TR" sz="2000" dirty="0" err="1" smtClean="0"/>
              <a:t>increases</a:t>
            </a:r>
            <a:r>
              <a:rPr lang="tr-TR" sz="2000" dirty="0" smtClean="0"/>
              <a:t> </a:t>
            </a:r>
            <a:r>
              <a:rPr lang="tr-TR" sz="2000" b="1" dirty="0" err="1" smtClean="0"/>
              <a:t>performance</a:t>
            </a:r>
            <a:r>
              <a:rPr lang="tr-TR" sz="2000" dirty="0" smtClean="0"/>
              <a:t> but </a:t>
            </a:r>
            <a:r>
              <a:rPr lang="tr-TR" sz="2000" dirty="0" err="1" smtClean="0"/>
              <a:t>also</a:t>
            </a:r>
            <a:r>
              <a:rPr lang="tr-TR" sz="2000" dirty="0" smtClean="0"/>
              <a:t> </a:t>
            </a:r>
            <a:r>
              <a:rPr lang="tr-TR" sz="2000" b="1" dirty="0" err="1" smtClean="0"/>
              <a:t>comp</a:t>
            </a:r>
            <a:r>
              <a:rPr lang="tr-TR" sz="2000" b="1" dirty="0" err="1" smtClean="0"/>
              <a:t>utational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cost</a:t>
            </a:r>
            <a:r>
              <a:rPr lang="tr-TR" sz="2000" b="1" dirty="0" smtClean="0"/>
              <a:t> </a:t>
            </a:r>
            <a:r>
              <a:rPr lang="tr-TR" sz="2000" dirty="0" err="1" smtClean="0"/>
              <a:t>cubically</a:t>
            </a:r>
            <a:r>
              <a:rPr lang="tr-TR" sz="2000" dirty="0" smtClean="0"/>
              <a:t>.</a:t>
            </a:r>
          </a:p>
          <a:p>
            <a:pPr marL="457200" lvl="0" indent="-228600" rtl="0">
              <a:spcBef>
                <a:spcPts val="0"/>
              </a:spcBef>
            </a:pPr>
            <a:endParaRPr lang="en" sz="2000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tr-TR" sz="2000" b="1" dirty="0" err="1" smtClean="0"/>
              <a:t>Cascade</a:t>
            </a:r>
            <a:r>
              <a:rPr lang="tr-TR" sz="2000" dirty="0" smtClean="0"/>
              <a:t> </a:t>
            </a:r>
            <a:r>
              <a:rPr lang="tr-TR" sz="2000" dirty="0" err="1" smtClean="0"/>
              <a:t>helps</a:t>
            </a:r>
            <a:r>
              <a:rPr lang="tr-TR" sz="2000" dirty="0" smtClean="0"/>
              <a:t> </a:t>
            </a:r>
            <a:r>
              <a:rPr lang="tr-TR" sz="2000" dirty="0" err="1" smtClean="0"/>
              <a:t>to</a:t>
            </a:r>
            <a:r>
              <a:rPr lang="tr-TR" sz="2000" dirty="0" smtClean="0"/>
              <a:t> </a:t>
            </a:r>
            <a:r>
              <a:rPr lang="tr-TR" sz="2000" b="1" dirty="0" err="1" smtClean="0"/>
              <a:t>remove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false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positives</a:t>
            </a:r>
            <a:r>
              <a:rPr lang="tr-TR" sz="2000" b="1" dirty="0" smtClean="0"/>
              <a:t>.</a:t>
            </a:r>
          </a:p>
          <a:p>
            <a:pPr marL="457200" lvl="0" indent="-228600" rtl="0">
              <a:spcBef>
                <a:spcPts val="0"/>
              </a:spcBef>
            </a:pPr>
            <a:endParaRPr lang="en" sz="2000" dirty="0"/>
          </a:p>
          <a:p>
            <a:pPr marL="457200" lvl="0" indent="-228600" rtl="0">
              <a:spcBef>
                <a:spcPts val="0"/>
              </a:spcBef>
            </a:pPr>
            <a:r>
              <a:rPr lang="tr-TR" sz="2000" dirty="0" err="1" smtClean="0"/>
              <a:t>Varying</a:t>
            </a:r>
            <a:r>
              <a:rPr lang="tr-TR" sz="2000" dirty="0" smtClean="0"/>
              <a:t> </a:t>
            </a:r>
            <a:r>
              <a:rPr lang="tr-TR" sz="2000" dirty="0" err="1" smtClean="0"/>
              <a:t>the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number</a:t>
            </a:r>
            <a:r>
              <a:rPr lang="tr-TR" sz="2000" b="1" dirty="0" smtClean="0"/>
              <a:t> of </a:t>
            </a:r>
            <a:r>
              <a:rPr lang="tr-TR" sz="2000" b="1" dirty="0" err="1" smtClean="0"/>
              <a:t>classes</a:t>
            </a:r>
            <a:r>
              <a:rPr lang="tr-TR" sz="2000" b="1" dirty="0" smtClean="0"/>
              <a:t> </a:t>
            </a:r>
            <a:r>
              <a:rPr lang="tr-TR" sz="2000" dirty="0" smtClean="0"/>
              <a:t>has </a:t>
            </a:r>
            <a:r>
              <a:rPr lang="tr-TR" sz="2000" dirty="0" err="1" smtClean="0"/>
              <a:t>helped</a:t>
            </a:r>
            <a:r>
              <a:rPr lang="tr-TR" sz="2000" dirty="0" smtClean="0"/>
              <a:t> </a:t>
            </a:r>
            <a:r>
              <a:rPr lang="tr-TR" sz="2000" dirty="0" smtClean="0"/>
              <a:t>as in </a:t>
            </a:r>
            <a:r>
              <a:rPr lang="tr-TR" sz="2000" dirty="0" err="1" smtClean="0"/>
              <a:t>our</a:t>
            </a:r>
            <a:r>
              <a:rPr lang="tr-TR" sz="2000" dirty="0" smtClean="0"/>
              <a:t> </a:t>
            </a:r>
            <a:r>
              <a:rPr lang="tr-TR" sz="2000" dirty="0" err="1" smtClean="0"/>
              <a:t>case</a:t>
            </a:r>
            <a:r>
              <a:rPr lang="tr-TR" sz="2000" dirty="0" smtClean="0"/>
              <a:t>.</a:t>
            </a:r>
          </a:p>
          <a:p>
            <a:pPr marL="457200" lvl="0" indent="-228600" rtl="0">
              <a:spcBef>
                <a:spcPts val="0"/>
              </a:spcBef>
            </a:pPr>
            <a:endParaRPr lang="tr-TR" sz="2000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tr-TR" sz="2000" b="1" dirty="0" smtClean="0"/>
              <a:t>General </a:t>
            </a:r>
            <a:r>
              <a:rPr lang="tr-TR" sz="2000" b="1" dirty="0" err="1"/>
              <a:t>p</a:t>
            </a:r>
            <a:r>
              <a:rPr lang="tr-TR" sz="2000" b="1" dirty="0" err="1" smtClean="0"/>
              <a:t>attern</a:t>
            </a:r>
            <a:r>
              <a:rPr lang="tr-TR" sz="2000" b="1" dirty="0" smtClean="0"/>
              <a:t> </a:t>
            </a:r>
            <a:r>
              <a:rPr lang="tr-TR" sz="2000" dirty="0" smtClean="0"/>
              <a:t>has </a:t>
            </a:r>
            <a:r>
              <a:rPr lang="tr-TR" sz="2000" dirty="0" err="1" smtClean="0"/>
              <a:t>been</a:t>
            </a:r>
            <a:r>
              <a:rPr lang="tr-TR" sz="2000" dirty="0" smtClean="0"/>
              <a:t> </a:t>
            </a:r>
            <a:r>
              <a:rPr lang="tr-TR" sz="2000" b="1" dirty="0" err="1" smtClean="0"/>
              <a:t>learned</a:t>
            </a:r>
            <a:r>
              <a:rPr lang="tr-TR" sz="2000" dirty="0" smtClean="0"/>
              <a:t>.</a:t>
            </a:r>
          </a:p>
          <a:p>
            <a:pPr marL="457200" lvl="0" indent="-228600" rtl="0">
              <a:spcBef>
                <a:spcPts val="0"/>
              </a:spcBef>
            </a:pPr>
            <a:endParaRPr lang="tr-TR" sz="2000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tr-TR" sz="2000" dirty="0" err="1" smtClean="0"/>
              <a:t>Some</a:t>
            </a:r>
            <a:r>
              <a:rPr lang="tr-TR" sz="2000" dirty="0" smtClean="0"/>
              <a:t> </a:t>
            </a:r>
            <a:r>
              <a:rPr lang="tr-TR" sz="2000" b="1" dirty="0" err="1"/>
              <a:t>e</a:t>
            </a:r>
            <a:r>
              <a:rPr lang="tr-TR" sz="2000" b="1" dirty="0" err="1" smtClean="0"/>
              <a:t>xceptions</a:t>
            </a:r>
            <a:r>
              <a:rPr lang="tr-TR" sz="2000" dirty="0" smtClean="0"/>
              <a:t> </a:t>
            </a:r>
            <a:r>
              <a:rPr lang="tr-TR" sz="2000" dirty="0" err="1" smtClean="0"/>
              <a:t>have</a:t>
            </a:r>
            <a:r>
              <a:rPr lang="tr-TR" sz="2000" dirty="0" smtClean="0"/>
              <a:t> </a:t>
            </a:r>
            <a:r>
              <a:rPr lang="tr-TR" sz="2000" b="1" dirty="0" smtClean="0"/>
              <a:t>not</a:t>
            </a:r>
            <a:r>
              <a:rPr lang="tr-TR" sz="2000" dirty="0" smtClean="0"/>
              <a:t> </a:t>
            </a:r>
            <a:r>
              <a:rPr lang="tr-TR" sz="2000" dirty="0" err="1" smtClean="0"/>
              <a:t>been</a:t>
            </a:r>
            <a:r>
              <a:rPr lang="tr-TR" sz="2000" dirty="0" smtClean="0"/>
              <a:t> </a:t>
            </a:r>
            <a:r>
              <a:rPr lang="tr-TR" sz="2000" b="1" dirty="0" err="1" smtClean="0"/>
              <a:t>learned</a:t>
            </a:r>
            <a:r>
              <a:rPr lang="tr-TR" sz="2000" dirty="0"/>
              <a:t> </a:t>
            </a:r>
            <a:r>
              <a:rPr lang="tr-TR" sz="2000" dirty="0" smtClean="0"/>
              <a:t>(</a:t>
            </a:r>
            <a:r>
              <a:rPr lang="tr-TR" sz="2000" b="1" dirty="0" err="1" smtClean="0"/>
              <a:t>expert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knowledge</a:t>
            </a:r>
            <a:r>
              <a:rPr lang="tr-TR" sz="2000" dirty="0" smtClean="0"/>
              <a:t>)</a:t>
            </a:r>
            <a:endParaRPr sz="2000"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43068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685800" y="1907658"/>
            <a:ext cx="6487535" cy="10451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tr-TR" dirty="0"/>
              <a:t>6</a:t>
            </a:r>
            <a:r>
              <a:rPr lang="en" dirty="0" smtClean="0"/>
              <a:t>.</a:t>
            </a:r>
            <a:r>
              <a:rPr lang="tr-TR" dirty="0" smtClean="0"/>
              <a:t>FUTURE WORK</a:t>
            </a:r>
            <a:endParaRPr lang="en" dirty="0"/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685800" y="3082250"/>
            <a:ext cx="5008199" cy="687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-75" y="3420000"/>
            <a:ext cx="669599" cy="1723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84125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5" y="5597"/>
            <a:ext cx="3552600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err="1" smtClean="0"/>
              <a:t>Future</a:t>
            </a:r>
            <a:r>
              <a:rPr lang="tr-TR" sz="2800" dirty="0" smtClean="0"/>
              <a:t> </a:t>
            </a:r>
            <a:r>
              <a:rPr lang="tr-TR" sz="2800" dirty="0" err="1"/>
              <a:t>W</a:t>
            </a:r>
            <a:r>
              <a:rPr lang="tr-TR" sz="2800" dirty="0" err="1" smtClean="0"/>
              <a:t>ork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5" y="1139999"/>
            <a:ext cx="7826346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tr-TR" sz="2000" b="1" dirty="0" err="1" smtClean="0"/>
              <a:t>Conditional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Random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Fields</a:t>
            </a:r>
            <a:r>
              <a:rPr lang="tr-TR" sz="2000" b="1" dirty="0" smtClean="0"/>
              <a:t> </a:t>
            </a:r>
            <a:r>
              <a:rPr lang="tr-TR" sz="2000" dirty="0" smtClean="0"/>
              <a:t>of </a:t>
            </a:r>
            <a:r>
              <a:rPr lang="tr-TR" sz="2000" dirty="0" err="1" smtClean="0"/>
              <a:t>the</a:t>
            </a:r>
            <a:r>
              <a:rPr lang="tr-TR" sz="2000" dirty="0" smtClean="0"/>
              <a:t> CNN </a:t>
            </a:r>
            <a:r>
              <a:rPr lang="tr-TR" sz="2000" dirty="0" err="1" smtClean="0"/>
              <a:t>output</a:t>
            </a:r>
            <a:r>
              <a:rPr lang="tr-TR" sz="2000" dirty="0" smtClean="0"/>
              <a:t> </a:t>
            </a:r>
            <a:r>
              <a:rPr lang="tr-TR" sz="2000" dirty="0" err="1" smtClean="0"/>
              <a:t>to</a:t>
            </a:r>
            <a:r>
              <a:rPr lang="tr-TR" sz="2000" dirty="0" smtClean="0"/>
              <a:t> </a:t>
            </a:r>
            <a:r>
              <a:rPr lang="tr-TR" sz="2000" dirty="0" err="1" smtClean="0"/>
              <a:t>add</a:t>
            </a:r>
            <a:r>
              <a:rPr lang="tr-TR" sz="2000" dirty="0" smtClean="0"/>
              <a:t> </a:t>
            </a:r>
            <a:r>
              <a:rPr lang="tr-TR" sz="2000" b="1" dirty="0" err="1" smtClean="0"/>
              <a:t>more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context</a:t>
            </a:r>
            <a:endParaRPr lang="tr-TR" sz="2000" b="1" dirty="0" smtClean="0"/>
          </a:p>
          <a:p>
            <a:pPr marL="457200" lvl="0" indent="-228600" rtl="0">
              <a:spcBef>
                <a:spcPts val="0"/>
              </a:spcBef>
            </a:pPr>
            <a:endParaRPr lang="en" sz="2000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tr-TR" sz="2000" dirty="0" err="1" smtClean="0"/>
              <a:t>Initial</a:t>
            </a:r>
            <a:r>
              <a:rPr lang="tr-TR" sz="2000" dirty="0" smtClean="0"/>
              <a:t> </a:t>
            </a:r>
            <a:r>
              <a:rPr lang="tr-TR" sz="2000" dirty="0" err="1" smtClean="0"/>
              <a:t>unsupervised</a:t>
            </a:r>
            <a:r>
              <a:rPr lang="tr-TR" sz="2000" dirty="0" smtClean="0"/>
              <a:t> </a:t>
            </a:r>
            <a:r>
              <a:rPr lang="tr-TR" sz="2000" b="1" dirty="0" err="1" smtClean="0"/>
              <a:t>feature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extraction</a:t>
            </a:r>
            <a:r>
              <a:rPr lang="tr-TR" sz="2000" b="1" dirty="0" smtClean="0"/>
              <a:t> </a:t>
            </a:r>
            <a:r>
              <a:rPr lang="tr-TR" sz="2000" dirty="0" err="1" smtClean="0"/>
              <a:t>with</a:t>
            </a:r>
            <a:r>
              <a:rPr lang="tr-TR" sz="2000" dirty="0" smtClean="0"/>
              <a:t> </a:t>
            </a:r>
            <a:r>
              <a:rPr lang="tr-TR" sz="2000" b="1" dirty="0" err="1" smtClean="0"/>
              <a:t>auto-encoders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or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RBMs</a:t>
            </a:r>
            <a:r>
              <a:rPr lang="tr-TR" sz="2000" b="1" dirty="0" smtClean="0"/>
              <a:t> </a:t>
            </a:r>
          </a:p>
          <a:p>
            <a:pPr marL="457200" lvl="0" indent="-228600" rtl="0">
              <a:spcBef>
                <a:spcPts val="0"/>
              </a:spcBef>
            </a:pPr>
            <a:endParaRPr lang="en" sz="2000" dirty="0"/>
          </a:p>
          <a:p>
            <a:pPr marL="457200" lvl="0" indent="-228600" rtl="0">
              <a:spcBef>
                <a:spcPts val="0"/>
              </a:spcBef>
            </a:pPr>
            <a:r>
              <a:rPr lang="tr-TR" sz="2000" b="1" dirty="0" err="1" smtClean="0"/>
              <a:t>Outlier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reduction</a:t>
            </a:r>
            <a:endParaRPr lang="tr-TR" sz="2000" b="1" dirty="0" smtClean="0"/>
          </a:p>
          <a:p>
            <a:pPr marL="457200" lvl="0" indent="-228600" rtl="0">
              <a:spcBef>
                <a:spcPts val="0"/>
              </a:spcBef>
            </a:pPr>
            <a:endParaRPr lang="tr-TR" sz="2000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tr-TR" sz="2000" b="1" dirty="0" err="1" smtClean="0"/>
              <a:t>Increase</a:t>
            </a:r>
            <a:r>
              <a:rPr lang="tr-TR" sz="2000" dirty="0" smtClean="0"/>
              <a:t> </a:t>
            </a:r>
            <a:r>
              <a:rPr lang="tr-TR" sz="2000" dirty="0" err="1" smtClean="0"/>
              <a:t>the</a:t>
            </a:r>
            <a:r>
              <a:rPr lang="tr-TR" sz="2000" dirty="0" smtClean="0"/>
              <a:t> </a:t>
            </a:r>
            <a:r>
              <a:rPr lang="tr-TR" sz="2000" dirty="0" err="1" smtClean="0"/>
              <a:t>number</a:t>
            </a:r>
            <a:r>
              <a:rPr lang="tr-TR" sz="2000" dirty="0" smtClean="0"/>
              <a:t> of </a:t>
            </a:r>
            <a:r>
              <a:rPr lang="tr-TR" sz="2000" b="1" dirty="0" err="1" smtClean="0"/>
              <a:t>modalities</a:t>
            </a:r>
            <a:r>
              <a:rPr lang="tr-TR" sz="2000" dirty="0" smtClean="0"/>
              <a:t> </a:t>
            </a:r>
            <a:r>
              <a:rPr lang="tr-TR" sz="2000" dirty="0" err="1" smtClean="0"/>
              <a:t>used</a:t>
            </a:r>
            <a:endParaRPr lang="tr-TR" sz="2000" dirty="0" smtClean="0"/>
          </a:p>
          <a:p>
            <a:pPr marL="457200" lvl="0" indent="-228600" rtl="0">
              <a:spcBef>
                <a:spcPts val="0"/>
              </a:spcBef>
            </a:pPr>
            <a:endParaRPr lang="tr-TR" sz="2000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tr-TR" sz="2000" b="1" dirty="0" err="1" smtClean="0"/>
              <a:t>Increase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cascade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levels</a:t>
            </a:r>
            <a:endParaRPr sz="2000" b="1"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17435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38</a:t>
            </a:fld>
            <a:endParaRPr lang="en"/>
          </a:p>
        </p:txBody>
      </p:sp>
      <p:sp>
        <p:nvSpPr>
          <p:cNvPr id="363" name="Shape 363"/>
          <p:cNvSpPr txBox="1">
            <a:spLocks noGrp="1"/>
          </p:cNvSpPr>
          <p:nvPr>
            <p:ph type="title"/>
          </p:nvPr>
        </p:nvSpPr>
        <p:spPr>
          <a:xfrm>
            <a:off x="5183999" y="876300"/>
            <a:ext cx="3792081" cy="11399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 dirty="0"/>
              <a:t>THANKS!</a:t>
            </a:r>
          </a:p>
        </p:txBody>
      </p:sp>
      <p:sp>
        <p:nvSpPr>
          <p:cNvPr id="364" name="Shape 364"/>
          <p:cNvSpPr txBox="1">
            <a:spLocks noGrp="1"/>
          </p:cNvSpPr>
          <p:nvPr>
            <p:ph type="body" idx="1"/>
          </p:nvPr>
        </p:nvSpPr>
        <p:spPr>
          <a:xfrm>
            <a:off x="5184000" y="2090475"/>
            <a:ext cx="3378899" cy="25307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 b="1" dirty="0"/>
              <a:t>Any questions</a:t>
            </a:r>
            <a:r>
              <a:rPr lang="en" sz="3000" b="1" dirty="0" smtClean="0"/>
              <a:t>?</a:t>
            </a:r>
            <a:endParaRPr lang="tr-TR" sz="3000" b="1" dirty="0" smtClean="0"/>
          </a:p>
          <a:p>
            <a:pPr lvl="0" rtl="0">
              <a:spcBef>
                <a:spcPts val="0"/>
              </a:spcBef>
              <a:buNone/>
            </a:pPr>
            <a:endParaRPr lang="en" sz="3000" b="1" dirty="0"/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dirty="0"/>
              <a:t>You can find me </a:t>
            </a:r>
            <a:r>
              <a:rPr lang="en" sz="1800" dirty="0" smtClean="0"/>
              <a:t>at</a:t>
            </a:r>
            <a:endParaRPr lang="en" sz="1800" dirty="0"/>
          </a:p>
          <a:p>
            <a:pPr marL="457200" lvl="0" indent="-342900" rtl="0">
              <a:spcBef>
                <a:spcPts val="0"/>
              </a:spcBef>
              <a:buSzPct val="100000"/>
            </a:pPr>
            <a:r>
              <a:rPr lang="tr-TR" sz="1800" dirty="0" err="1" smtClean="0">
                <a:hlinkClick r:id="rId3"/>
              </a:rPr>
              <a:t>erolkazancli</a:t>
            </a:r>
            <a:r>
              <a:rPr lang="en" sz="1800" dirty="0" smtClean="0">
                <a:hlinkClick r:id="rId3"/>
              </a:rPr>
              <a:t>@</a:t>
            </a:r>
            <a:r>
              <a:rPr lang="tr-TR" sz="1800" dirty="0" err="1" smtClean="0">
                <a:hlinkClick r:id="rId3"/>
              </a:rPr>
              <a:t>gmail.com</a:t>
            </a:r>
            <a:endParaRPr lang="en" sz="1800" dirty="0"/>
          </a:p>
          <a:p>
            <a:pPr marL="114300" lvl="0" rtl="0">
              <a:spcBef>
                <a:spcPts val="0"/>
              </a:spcBef>
              <a:buSzPct val="100000"/>
              <a:buNone/>
            </a:pPr>
            <a:endParaRPr lang="en" sz="1800" dirty="0"/>
          </a:p>
        </p:txBody>
      </p:sp>
      <p:pic>
        <p:nvPicPr>
          <p:cNvPr id="365" name="Shape 365" descr="DeathtoStock_Wired3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9525" y="1140000"/>
            <a:ext cx="4003499" cy="400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 txBox="1">
            <a:spLocks noGrp="1"/>
          </p:cNvSpPr>
          <p:nvPr>
            <p:ph type="title"/>
          </p:nvPr>
        </p:nvSpPr>
        <p:spPr>
          <a:xfrm>
            <a:off x="844425" y="5597"/>
            <a:ext cx="3552600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CREDITS</a:t>
            </a:r>
          </a:p>
        </p:txBody>
      </p:sp>
      <p:sp>
        <p:nvSpPr>
          <p:cNvPr id="371" name="Shape 371"/>
          <p:cNvSpPr txBox="1">
            <a:spLocks noGrp="1"/>
          </p:cNvSpPr>
          <p:nvPr>
            <p:ph type="body" idx="1"/>
          </p:nvPr>
        </p:nvSpPr>
        <p:spPr>
          <a:xfrm>
            <a:off x="844425" y="1538075"/>
            <a:ext cx="7147800" cy="3387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Special thanks to </a:t>
            </a:r>
            <a:endParaRPr lang="tr-TR" dirty="0" smtClean="0"/>
          </a:p>
          <a:p>
            <a:pPr lvl="0" rtl="0">
              <a:spcBef>
                <a:spcPts val="0"/>
              </a:spcBef>
              <a:buNone/>
            </a:pPr>
            <a:endParaRPr lang="tr-TR" dirty="0"/>
          </a:p>
          <a:p>
            <a:pPr lvl="0" rtl="0">
              <a:spcBef>
                <a:spcPts val="0"/>
              </a:spcBef>
              <a:buNone/>
            </a:pPr>
            <a:r>
              <a:rPr lang="tr-TR" sz="2000" b="1" dirty="0" err="1" smtClean="0"/>
              <a:t>MintLabs</a:t>
            </a:r>
            <a:r>
              <a:rPr lang="tr-TR" sz="2000" b="1" dirty="0" smtClean="0"/>
              <a:t>, </a:t>
            </a:r>
            <a:r>
              <a:rPr lang="tr-TR" sz="2000" b="1" dirty="0" smtClean="0"/>
              <a:t> </a:t>
            </a:r>
            <a:r>
              <a:rPr lang="tr-TR" sz="2000" b="1" dirty="0" smtClean="0"/>
              <a:t>	  	      </a:t>
            </a:r>
            <a:r>
              <a:rPr lang="tr-TR" sz="2000" b="1" dirty="0" smtClean="0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tr-TR" sz="2000" b="1" dirty="0" smtClean="0"/>
              <a:t>Pablo </a:t>
            </a:r>
            <a:r>
              <a:rPr lang="tr-TR" sz="2000" b="1" dirty="0" err="1" smtClean="0"/>
              <a:t>Villoslada</a:t>
            </a:r>
            <a:r>
              <a:rPr lang="tr-TR" sz="2000" b="1" dirty="0" smtClean="0"/>
              <a:t>,</a:t>
            </a:r>
          </a:p>
          <a:p>
            <a:pPr lvl="0" rtl="0">
              <a:spcBef>
                <a:spcPts val="0"/>
              </a:spcBef>
              <a:buNone/>
            </a:pPr>
            <a:r>
              <a:rPr lang="tr-TR" sz="2000" b="1" dirty="0" err="1" smtClean="0"/>
              <a:t>Hospital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Clinic</a:t>
            </a:r>
            <a:r>
              <a:rPr lang="tr-TR" sz="2000" b="1" dirty="0" smtClean="0"/>
              <a:t> </a:t>
            </a:r>
            <a:endParaRPr lang="en" sz="2000" b="1" dirty="0"/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72" name="Shape 372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39</a:t>
            </a:fld>
            <a:endParaRPr lang="en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5" y="5597"/>
            <a:ext cx="6312014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err="1" smtClean="0"/>
              <a:t>Multiple</a:t>
            </a:r>
            <a:r>
              <a:rPr lang="tr-TR" sz="2800" dirty="0" smtClean="0"/>
              <a:t> </a:t>
            </a:r>
            <a:r>
              <a:rPr lang="tr-TR" sz="2800" dirty="0" err="1" smtClean="0"/>
              <a:t>Sclerosis</a:t>
            </a:r>
            <a:r>
              <a:rPr lang="tr-TR" sz="2800" dirty="0" smtClean="0"/>
              <a:t> (MS)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5" y="1139999"/>
            <a:ext cx="7801922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tr-TR" sz="2000" dirty="0" err="1" smtClean="0"/>
              <a:t>Chronic</a:t>
            </a:r>
            <a:r>
              <a:rPr lang="tr-TR" sz="2000" dirty="0" smtClean="0"/>
              <a:t> </a:t>
            </a:r>
            <a:r>
              <a:rPr lang="tr-TR" sz="2000" b="1" dirty="0" err="1" smtClean="0"/>
              <a:t>neurological</a:t>
            </a:r>
            <a:r>
              <a:rPr lang="tr-TR" sz="2000" dirty="0" smtClean="0"/>
              <a:t> </a:t>
            </a:r>
            <a:r>
              <a:rPr lang="tr-TR" sz="2000" dirty="0" err="1" smtClean="0"/>
              <a:t>disease</a:t>
            </a:r>
            <a:endParaRPr lang="tr-TR" sz="2000" dirty="0" smtClean="0"/>
          </a:p>
          <a:p>
            <a:pPr marL="457200" lvl="0" indent="-228600" rtl="0">
              <a:spcBef>
                <a:spcPts val="0"/>
              </a:spcBef>
            </a:pPr>
            <a:endParaRPr lang="en" sz="2000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tr-TR" sz="2000" dirty="0" err="1" smtClean="0"/>
              <a:t>Affects</a:t>
            </a:r>
            <a:r>
              <a:rPr lang="tr-TR" sz="2000" dirty="0" smtClean="0"/>
              <a:t> </a:t>
            </a:r>
            <a:r>
              <a:rPr lang="tr-TR" sz="2000" dirty="0" err="1" smtClean="0"/>
              <a:t>mainly</a:t>
            </a:r>
            <a:r>
              <a:rPr lang="tr-TR" sz="2000" dirty="0" smtClean="0"/>
              <a:t> </a:t>
            </a:r>
            <a:r>
              <a:rPr lang="tr-TR" sz="2000" dirty="0" err="1" smtClean="0"/>
              <a:t>people</a:t>
            </a:r>
            <a:r>
              <a:rPr lang="tr-TR" sz="2000" dirty="0" smtClean="0"/>
              <a:t> </a:t>
            </a:r>
            <a:r>
              <a:rPr lang="tr-TR" sz="2000" b="1" dirty="0" err="1" smtClean="0"/>
              <a:t>between</a:t>
            </a:r>
            <a:r>
              <a:rPr lang="tr-TR" sz="2000" b="1" dirty="0" smtClean="0"/>
              <a:t> 20 </a:t>
            </a:r>
            <a:r>
              <a:rPr lang="tr-TR" sz="2000" b="1" dirty="0" err="1" smtClean="0"/>
              <a:t>and</a:t>
            </a:r>
            <a:r>
              <a:rPr lang="tr-TR" sz="2000" b="1" dirty="0" smtClean="0"/>
              <a:t> </a:t>
            </a:r>
            <a:r>
              <a:rPr lang="tr-TR" sz="2000" b="1" dirty="0" smtClean="0"/>
              <a:t>50</a:t>
            </a:r>
          </a:p>
          <a:p>
            <a:pPr marL="457200" lvl="0" indent="-228600" rtl="0">
              <a:spcBef>
                <a:spcPts val="0"/>
              </a:spcBef>
            </a:pPr>
            <a:endParaRPr lang="en" sz="2000" dirty="0"/>
          </a:p>
          <a:p>
            <a:pPr marL="457200" lvl="0" indent="-228600" rtl="0">
              <a:spcBef>
                <a:spcPts val="0"/>
              </a:spcBef>
            </a:pPr>
            <a:r>
              <a:rPr lang="tr-TR" sz="2000" dirty="0" err="1" smtClean="0"/>
              <a:t>Symptoms</a:t>
            </a:r>
            <a:r>
              <a:rPr lang="tr-TR" sz="2000" dirty="0" smtClean="0"/>
              <a:t> </a:t>
            </a:r>
            <a:r>
              <a:rPr lang="tr-TR" sz="2000" dirty="0" err="1" smtClean="0"/>
              <a:t>such</a:t>
            </a:r>
            <a:r>
              <a:rPr lang="tr-TR" sz="2000" dirty="0" smtClean="0"/>
              <a:t> as </a:t>
            </a:r>
            <a:r>
              <a:rPr lang="tr-TR" sz="2000" b="1" dirty="0" err="1" smtClean="0"/>
              <a:t>loss</a:t>
            </a:r>
            <a:r>
              <a:rPr lang="tr-TR" sz="2000" b="1" dirty="0" smtClean="0"/>
              <a:t> of </a:t>
            </a:r>
            <a:r>
              <a:rPr lang="tr-TR" sz="2000" b="1" dirty="0" err="1" smtClean="0"/>
              <a:t>vision</a:t>
            </a:r>
            <a:r>
              <a:rPr lang="tr-TR" sz="2000" b="1" dirty="0" smtClean="0"/>
              <a:t>, </a:t>
            </a:r>
            <a:r>
              <a:rPr lang="tr-TR" sz="2000" b="1" dirty="0" err="1" smtClean="0"/>
              <a:t>slurred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speech</a:t>
            </a:r>
            <a:r>
              <a:rPr lang="tr-TR" sz="2000" b="1" dirty="0" smtClean="0"/>
              <a:t>, </a:t>
            </a:r>
            <a:r>
              <a:rPr lang="tr-TR" sz="2000" b="1" dirty="0" err="1" smtClean="0"/>
              <a:t>numbness</a:t>
            </a:r>
            <a:r>
              <a:rPr lang="tr-TR" sz="2000" b="1" dirty="0" smtClean="0"/>
              <a:t>, </a:t>
            </a:r>
            <a:r>
              <a:rPr lang="tr-TR" sz="2000" b="1" dirty="0" err="1" smtClean="0"/>
              <a:t>fatigue</a:t>
            </a:r>
            <a:r>
              <a:rPr lang="tr-TR" sz="2000" b="1" dirty="0" smtClean="0"/>
              <a:t>, </a:t>
            </a:r>
            <a:r>
              <a:rPr lang="tr-TR" sz="2000" b="1" dirty="0" err="1" smtClean="0"/>
              <a:t>memory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problems</a:t>
            </a:r>
            <a:r>
              <a:rPr lang="tr-TR" sz="2000" dirty="0" smtClean="0"/>
              <a:t>..</a:t>
            </a:r>
            <a:r>
              <a:rPr lang="tr-TR" sz="2000" dirty="0" smtClean="0"/>
              <a:t>.</a:t>
            </a:r>
          </a:p>
          <a:p>
            <a:pPr marL="457200" lvl="0" indent="-228600" rtl="0">
              <a:spcBef>
                <a:spcPts val="0"/>
              </a:spcBef>
            </a:pPr>
            <a:endParaRPr lang="tr-TR" sz="2000" dirty="0"/>
          </a:p>
          <a:p>
            <a:pPr marL="457200" indent="-228600"/>
            <a:r>
              <a:rPr lang="tr-TR" sz="2000" dirty="0" err="1" smtClean="0"/>
              <a:t>Causes</a:t>
            </a:r>
            <a:r>
              <a:rPr lang="tr-TR" sz="2000" dirty="0" smtClean="0"/>
              <a:t> </a:t>
            </a:r>
            <a:r>
              <a:rPr lang="tr-TR" sz="2000" b="1" dirty="0" err="1" smtClean="0"/>
              <a:t>lesions</a:t>
            </a:r>
            <a:r>
              <a:rPr lang="tr-TR" sz="2000" b="1" dirty="0" smtClean="0"/>
              <a:t> in </a:t>
            </a:r>
            <a:r>
              <a:rPr lang="tr-TR" sz="2000" b="1" dirty="0" err="1" smtClean="0"/>
              <a:t>the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brain</a:t>
            </a:r>
            <a:r>
              <a:rPr lang="tr-TR" sz="2000" dirty="0" smtClean="0"/>
              <a:t>, </a:t>
            </a:r>
            <a:r>
              <a:rPr lang="tr-TR" sz="2000" dirty="0" err="1" smtClean="0"/>
              <a:t>which</a:t>
            </a:r>
            <a:r>
              <a:rPr lang="tr-TR" sz="2000" dirty="0" smtClean="0"/>
              <a:t> </a:t>
            </a:r>
            <a:r>
              <a:rPr lang="tr-TR" sz="2000" dirty="0" err="1"/>
              <a:t>are</a:t>
            </a:r>
            <a:r>
              <a:rPr lang="tr-TR" sz="2000" dirty="0"/>
              <a:t> </a:t>
            </a:r>
            <a:r>
              <a:rPr lang="tr-TR" sz="2000" dirty="0" err="1"/>
              <a:t>visible</a:t>
            </a:r>
            <a:r>
              <a:rPr lang="tr-TR" sz="2000" dirty="0"/>
              <a:t> in </a:t>
            </a:r>
            <a:r>
              <a:rPr lang="tr-TR" sz="2000" dirty="0" err="1"/>
              <a:t>the</a:t>
            </a:r>
            <a:r>
              <a:rPr lang="tr-TR" sz="2000" dirty="0"/>
              <a:t> MRI </a:t>
            </a:r>
            <a:r>
              <a:rPr lang="tr-TR" sz="2000" dirty="0" err="1" smtClean="0"/>
              <a:t>image</a:t>
            </a:r>
            <a:endParaRPr lang="tr-TR" sz="2000" dirty="0" smtClean="0"/>
          </a:p>
          <a:p>
            <a:pPr marL="457200" lvl="0" indent="-228600" rtl="0">
              <a:spcBef>
                <a:spcPts val="0"/>
              </a:spcBef>
            </a:pPr>
            <a:endParaRPr lang="tr-TR" sz="2000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tr-TR" sz="2000" b="1" dirty="0" err="1" smtClean="0"/>
              <a:t>Lesion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segmentation</a:t>
            </a:r>
            <a:r>
              <a:rPr lang="tr-TR" sz="2000" b="1" dirty="0" smtClean="0"/>
              <a:t> </a:t>
            </a:r>
            <a:r>
              <a:rPr lang="tr-TR" sz="2000" dirty="0" smtClean="0"/>
              <a:t>is </a:t>
            </a:r>
            <a:r>
              <a:rPr lang="tr-TR" sz="2000" dirty="0" err="1" smtClean="0"/>
              <a:t>important</a:t>
            </a:r>
            <a:r>
              <a:rPr lang="tr-TR" sz="2000" dirty="0" smtClean="0"/>
              <a:t> </a:t>
            </a:r>
            <a:r>
              <a:rPr lang="tr-TR" sz="2000" dirty="0" err="1" smtClean="0"/>
              <a:t>for</a:t>
            </a:r>
            <a:r>
              <a:rPr lang="tr-TR" sz="2000" dirty="0" smtClean="0"/>
              <a:t> </a:t>
            </a:r>
            <a:r>
              <a:rPr lang="tr-TR" sz="2000" dirty="0" err="1" smtClean="0"/>
              <a:t>the</a:t>
            </a:r>
            <a:r>
              <a:rPr lang="tr-TR" sz="2000" dirty="0" smtClean="0"/>
              <a:t> </a:t>
            </a:r>
            <a:r>
              <a:rPr lang="tr-TR" sz="2000" dirty="0" err="1" smtClean="0"/>
              <a:t>diagnosis</a:t>
            </a:r>
            <a:r>
              <a:rPr lang="tr-TR" sz="2000" dirty="0" smtClean="0"/>
              <a:t> </a:t>
            </a:r>
            <a:r>
              <a:rPr lang="tr-TR" sz="2000" dirty="0" err="1" smtClean="0"/>
              <a:t>and</a:t>
            </a:r>
            <a:r>
              <a:rPr lang="tr-TR" sz="2000" dirty="0" smtClean="0"/>
              <a:t> </a:t>
            </a:r>
            <a:r>
              <a:rPr lang="tr-TR" sz="2000" dirty="0" err="1" smtClean="0"/>
              <a:t>the</a:t>
            </a:r>
            <a:r>
              <a:rPr lang="tr-TR" sz="2000" dirty="0" smtClean="0"/>
              <a:t> </a:t>
            </a:r>
            <a:r>
              <a:rPr lang="tr-TR" sz="2000" dirty="0" err="1" smtClean="0"/>
              <a:t>prognosis</a:t>
            </a:r>
            <a:r>
              <a:rPr lang="tr-TR" sz="2000" dirty="0" smtClean="0"/>
              <a:t> of </a:t>
            </a:r>
            <a:r>
              <a:rPr lang="tr-TR" sz="2000" dirty="0" err="1" smtClean="0"/>
              <a:t>the</a:t>
            </a:r>
            <a:r>
              <a:rPr lang="tr-TR" sz="2000" dirty="0" smtClean="0"/>
              <a:t> </a:t>
            </a:r>
            <a:r>
              <a:rPr lang="tr-TR" sz="2000" dirty="0" err="1" smtClean="0"/>
              <a:t>disease</a:t>
            </a:r>
            <a:endParaRPr lang="tr-TR" sz="2000" dirty="0" smtClean="0"/>
          </a:p>
          <a:p>
            <a:pPr marL="457200" lvl="0" indent="-228600" rtl="0">
              <a:spcBef>
                <a:spcPts val="0"/>
              </a:spcBef>
            </a:pPr>
            <a:endParaRPr lang="tr-TR" dirty="0" smtClean="0"/>
          </a:p>
          <a:p>
            <a:pPr marL="228600" lvl="0" rtl="0">
              <a:spcBef>
                <a:spcPts val="0"/>
              </a:spcBef>
              <a:buNone/>
            </a:pPr>
            <a:r>
              <a:rPr lang="tr-TR" dirty="0" smtClean="0"/>
              <a:t> 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4</a:t>
            </a:fld>
            <a:endParaRPr lang="en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4" y="5597"/>
            <a:ext cx="7289003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smtClean="0"/>
              <a:t>MAGNETIC RESONANCE IMAGING (MRI)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5" y="1139999"/>
            <a:ext cx="4626710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tr-TR" sz="2000" b="1" dirty="0" err="1" smtClean="0"/>
              <a:t>Medical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imaging</a:t>
            </a:r>
            <a:r>
              <a:rPr lang="tr-TR" sz="2000" b="1" dirty="0" smtClean="0"/>
              <a:t> </a:t>
            </a:r>
            <a:r>
              <a:rPr lang="tr-TR" sz="2000" dirty="0" err="1" smtClean="0"/>
              <a:t>technique</a:t>
            </a:r>
            <a:endParaRPr lang="tr-TR" sz="2000" dirty="0" smtClean="0"/>
          </a:p>
          <a:p>
            <a:pPr marL="457200" lvl="0" indent="-228600" rtl="0">
              <a:spcBef>
                <a:spcPts val="0"/>
              </a:spcBef>
            </a:pPr>
            <a:endParaRPr lang="en" sz="2000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tr-TR" sz="2000" dirty="0" err="1" smtClean="0"/>
              <a:t>Makes</a:t>
            </a:r>
            <a:r>
              <a:rPr lang="tr-TR" sz="2000" dirty="0" smtClean="0"/>
              <a:t> </a:t>
            </a:r>
            <a:r>
              <a:rPr lang="tr-TR" sz="2000" dirty="0" err="1" smtClean="0"/>
              <a:t>use</a:t>
            </a:r>
            <a:r>
              <a:rPr lang="tr-TR" sz="2000" dirty="0" smtClean="0"/>
              <a:t> of </a:t>
            </a:r>
            <a:r>
              <a:rPr lang="tr-TR" sz="2000" b="1" dirty="0" err="1" smtClean="0"/>
              <a:t>magnetic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fields</a:t>
            </a:r>
            <a:r>
              <a:rPr lang="tr-TR" sz="2000" b="1" dirty="0" smtClean="0"/>
              <a:t>, </a:t>
            </a:r>
            <a:r>
              <a:rPr lang="tr-TR" sz="2000" b="1" dirty="0" err="1" smtClean="0"/>
              <a:t>radio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waves</a:t>
            </a:r>
            <a:r>
              <a:rPr lang="tr-TR" sz="2000" b="1" dirty="0" smtClean="0"/>
              <a:t>, </a:t>
            </a:r>
            <a:r>
              <a:rPr lang="tr-TR" sz="2000" b="1" dirty="0" err="1" smtClean="0"/>
              <a:t>field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gradients</a:t>
            </a:r>
            <a:endParaRPr lang="tr-TR" sz="2000" b="1" dirty="0" smtClean="0"/>
          </a:p>
          <a:p>
            <a:pPr marL="457200" lvl="0" indent="-228600" rtl="0">
              <a:spcBef>
                <a:spcPts val="0"/>
              </a:spcBef>
            </a:pPr>
            <a:endParaRPr lang="en" sz="2000" dirty="0"/>
          </a:p>
          <a:p>
            <a:pPr marL="457200" lvl="0" indent="-228600" rtl="0">
              <a:spcBef>
                <a:spcPts val="0"/>
              </a:spcBef>
            </a:pPr>
            <a:r>
              <a:rPr lang="tr-TR" sz="2000" dirty="0" smtClean="0"/>
              <a:t>Forms </a:t>
            </a:r>
            <a:r>
              <a:rPr lang="tr-TR" sz="2000" dirty="0" err="1" smtClean="0"/>
              <a:t>pictures</a:t>
            </a:r>
            <a:r>
              <a:rPr lang="tr-TR" sz="2000" dirty="0" smtClean="0"/>
              <a:t> of </a:t>
            </a:r>
            <a:r>
              <a:rPr lang="tr-TR" sz="2000" b="1" dirty="0" err="1" smtClean="0"/>
              <a:t>the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anatomy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and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processes</a:t>
            </a:r>
            <a:r>
              <a:rPr lang="tr-TR" sz="2000" b="1" dirty="0" smtClean="0"/>
              <a:t> of </a:t>
            </a:r>
            <a:r>
              <a:rPr lang="tr-TR" sz="2000" b="1" dirty="0" err="1" smtClean="0"/>
              <a:t>the</a:t>
            </a:r>
            <a:r>
              <a:rPr lang="tr-TR" sz="2000" b="1" dirty="0" smtClean="0"/>
              <a:t> </a:t>
            </a:r>
            <a:r>
              <a:rPr lang="tr-TR" sz="2000" b="1" dirty="0" smtClean="0"/>
              <a:t>body</a:t>
            </a:r>
          </a:p>
          <a:p>
            <a:pPr marL="457200" lvl="0" indent="-228600" rtl="0">
              <a:spcBef>
                <a:spcPts val="0"/>
              </a:spcBef>
            </a:pPr>
            <a:endParaRPr lang="tr-TR" sz="2000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tr-TR" sz="2000" dirty="0" err="1" smtClean="0"/>
              <a:t>Modalities</a:t>
            </a:r>
            <a:r>
              <a:rPr lang="tr-TR" sz="2000" dirty="0" smtClean="0"/>
              <a:t> </a:t>
            </a:r>
            <a:r>
              <a:rPr lang="tr-TR" sz="2000" dirty="0" err="1" smtClean="0"/>
              <a:t>sMRI</a:t>
            </a:r>
            <a:r>
              <a:rPr lang="tr-TR" sz="2000" dirty="0" smtClean="0"/>
              <a:t>: </a:t>
            </a:r>
            <a:r>
              <a:rPr lang="tr-TR" sz="2000" b="1" dirty="0" smtClean="0"/>
              <a:t>T1, T2, FLAIR</a:t>
            </a:r>
            <a:endParaRPr lang="en" sz="2000" b="1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5</a:t>
            </a:fld>
            <a:endParaRPr lang="en"/>
          </a:p>
        </p:txBody>
      </p:sp>
      <p:pic>
        <p:nvPicPr>
          <p:cNvPr id="2" name="Picture 1" descr="MRI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1135" y="1274309"/>
            <a:ext cx="3546528" cy="3463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2562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5" y="5597"/>
            <a:ext cx="3552600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smtClean="0"/>
              <a:t>MS </a:t>
            </a:r>
            <a:r>
              <a:rPr lang="tr-TR" sz="2800" dirty="0" err="1" smtClean="0"/>
              <a:t>Lesion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4" y="1139999"/>
            <a:ext cx="4830158" cy="37859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tr-TR" sz="2000" dirty="0" err="1"/>
              <a:t>C</a:t>
            </a:r>
            <a:r>
              <a:rPr lang="tr-TR" sz="2000" dirty="0" err="1" smtClean="0"/>
              <a:t>aused</a:t>
            </a:r>
            <a:r>
              <a:rPr lang="tr-TR" sz="2000" dirty="0" smtClean="0"/>
              <a:t> </a:t>
            </a:r>
            <a:r>
              <a:rPr lang="tr-TR" sz="2000" dirty="0" err="1" smtClean="0"/>
              <a:t>by</a:t>
            </a:r>
            <a:r>
              <a:rPr lang="tr-TR" sz="2000" dirty="0" smtClean="0"/>
              <a:t> </a:t>
            </a:r>
            <a:r>
              <a:rPr lang="tr-TR" sz="2000" dirty="0" err="1" smtClean="0"/>
              <a:t>the</a:t>
            </a:r>
            <a:r>
              <a:rPr lang="tr-TR" sz="2000" dirty="0" smtClean="0"/>
              <a:t> </a:t>
            </a:r>
            <a:r>
              <a:rPr lang="tr-TR" sz="2000" b="1" dirty="0" err="1" smtClean="0"/>
              <a:t>loss</a:t>
            </a:r>
            <a:r>
              <a:rPr lang="tr-TR" sz="2000" b="1" dirty="0" smtClean="0"/>
              <a:t> of </a:t>
            </a:r>
            <a:r>
              <a:rPr lang="tr-TR" sz="2000" b="1" dirty="0" err="1" smtClean="0"/>
              <a:t>myelin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sheath</a:t>
            </a:r>
            <a:endParaRPr lang="tr-TR" sz="2000" b="1" dirty="0" smtClean="0"/>
          </a:p>
          <a:p>
            <a:pPr marL="457200" lvl="0" indent="-228600" rtl="0">
              <a:spcBef>
                <a:spcPts val="0"/>
              </a:spcBef>
            </a:pPr>
            <a:endParaRPr lang="en" sz="2000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tr-TR" sz="2000" dirty="0" err="1" smtClean="0"/>
              <a:t>Generally</a:t>
            </a:r>
            <a:r>
              <a:rPr lang="tr-TR" sz="2000" dirty="0" smtClean="0"/>
              <a:t> </a:t>
            </a:r>
            <a:r>
              <a:rPr lang="tr-TR" sz="2000" b="1" dirty="0" err="1" smtClean="0"/>
              <a:t>ovoid</a:t>
            </a:r>
            <a:r>
              <a:rPr lang="tr-TR" sz="2000" dirty="0" smtClean="0"/>
              <a:t> </a:t>
            </a:r>
            <a:r>
              <a:rPr lang="tr-TR" sz="2000" dirty="0" smtClean="0"/>
              <a:t>in </a:t>
            </a:r>
            <a:r>
              <a:rPr lang="tr-TR" sz="2000" dirty="0" err="1" smtClean="0"/>
              <a:t>shape</a:t>
            </a:r>
            <a:endParaRPr lang="tr-TR" sz="2000" dirty="0" smtClean="0"/>
          </a:p>
          <a:p>
            <a:pPr marL="457200" lvl="0" indent="-228600" rtl="0">
              <a:spcBef>
                <a:spcPts val="0"/>
              </a:spcBef>
            </a:pPr>
            <a:endParaRPr lang="en" sz="2000" dirty="0"/>
          </a:p>
          <a:p>
            <a:pPr marL="457200" lvl="0" indent="-228600" rtl="0">
              <a:spcBef>
                <a:spcPts val="0"/>
              </a:spcBef>
            </a:pPr>
            <a:r>
              <a:rPr lang="tr-TR" sz="2000" dirty="0" smtClean="0"/>
              <a:t>Dark (</a:t>
            </a:r>
            <a:r>
              <a:rPr lang="tr-TR" sz="2000" b="1" dirty="0" err="1" smtClean="0"/>
              <a:t>hypo-intense</a:t>
            </a:r>
            <a:r>
              <a:rPr lang="tr-TR" sz="2000" dirty="0" smtClean="0"/>
              <a:t>) </a:t>
            </a:r>
            <a:r>
              <a:rPr lang="tr-TR" sz="2000" dirty="0" err="1" smtClean="0"/>
              <a:t>regions</a:t>
            </a:r>
            <a:r>
              <a:rPr lang="tr-TR" sz="2000" dirty="0" smtClean="0"/>
              <a:t> in </a:t>
            </a:r>
            <a:r>
              <a:rPr lang="tr-TR" sz="2000" b="1" dirty="0" smtClean="0"/>
              <a:t>T1</a:t>
            </a:r>
          </a:p>
          <a:p>
            <a:pPr marL="457200" lvl="0" indent="-228600" rtl="0">
              <a:spcBef>
                <a:spcPts val="0"/>
              </a:spcBef>
            </a:pPr>
            <a:endParaRPr lang="tr-TR" sz="2000" dirty="0" smtClean="0"/>
          </a:p>
          <a:p>
            <a:pPr marL="457200" indent="-228600"/>
            <a:r>
              <a:rPr lang="tr-TR" sz="2000" dirty="0" err="1" smtClean="0"/>
              <a:t>Bright</a:t>
            </a:r>
            <a:r>
              <a:rPr lang="tr-TR" sz="2000" dirty="0" smtClean="0"/>
              <a:t> (</a:t>
            </a:r>
            <a:r>
              <a:rPr lang="tr-TR" sz="2000" b="1" dirty="0" err="1" smtClean="0"/>
              <a:t>hyper-intense</a:t>
            </a:r>
            <a:r>
              <a:rPr lang="tr-TR" sz="2000" dirty="0" smtClean="0"/>
              <a:t>) </a:t>
            </a:r>
            <a:r>
              <a:rPr lang="tr-TR" sz="2000" dirty="0" err="1" smtClean="0"/>
              <a:t>regions</a:t>
            </a:r>
            <a:r>
              <a:rPr lang="tr-TR" sz="2000" dirty="0" smtClean="0"/>
              <a:t> </a:t>
            </a:r>
            <a:r>
              <a:rPr lang="tr-TR" sz="2000" dirty="0" smtClean="0"/>
              <a:t>in </a:t>
            </a:r>
            <a:r>
              <a:rPr lang="tr-TR" sz="2000" b="1" dirty="0" smtClean="0"/>
              <a:t>T2</a:t>
            </a:r>
          </a:p>
          <a:p>
            <a:pPr marL="457200" indent="-228600"/>
            <a:endParaRPr lang="tr-TR" sz="2000" dirty="0" smtClean="0"/>
          </a:p>
          <a:p>
            <a:pPr marL="457200" indent="-228600"/>
            <a:r>
              <a:rPr lang="tr-TR" sz="2000" b="1" dirty="0" err="1" smtClean="0"/>
              <a:t>Difficult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to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formulate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mathematically</a:t>
            </a:r>
            <a:endParaRPr lang="en" sz="2000" b="1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6</a:t>
            </a:fld>
            <a:endParaRPr lang="en"/>
          </a:p>
        </p:txBody>
      </p:sp>
      <p:pic>
        <p:nvPicPr>
          <p:cNvPr id="3" name="Picture 2" descr="Screen Shot 2017-07-01 at 12.33.1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8060" y="757026"/>
            <a:ext cx="3397152" cy="3711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320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5" y="5597"/>
            <a:ext cx="5481574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smtClean="0"/>
              <a:t>MS </a:t>
            </a:r>
            <a:r>
              <a:rPr lang="tr-TR" sz="2800" dirty="0" err="1" smtClean="0"/>
              <a:t>Lesion</a:t>
            </a:r>
            <a:r>
              <a:rPr lang="tr-TR" sz="2800" dirty="0" smtClean="0"/>
              <a:t> </a:t>
            </a:r>
            <a:r>
              <a:rPr lang="tr-TR" sz="2800" dirty="0" err="1" smtClean="0"/>
              <a:t>Segmentation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4" y="1145597"/>
            <a:ext cx="7569887" cy="343318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tr-TR" sz="2000" dirty="0" err="1" smtClean="0"/>
              <a:t>Segmentation</a:t>
            </a:r>
            <a:r>
              <a:rPr lang="tr-TR" sz="2000" dirty="0" smtClean="0"/>
              <a:t> is </a:t>
            </a:r>
            <a:r>
              <a:rPr lang="tr-TR" sz="2000" dirty="0" err="1" smtClean="0"/>
              <a:t>important</a:t>
            </a:r>
            <a:r>
              <a:rPr lang="tr-TR" sz="2000" dirty="0" smtClean="0"/>
              <a:t> </a:t>
            </a:r>
            <a:r>
              <a:rPr lang="tr-TR" sz="2000" dirty="0" err="1" smtClean="0"/>
              <a:t>for</a:t>
            </a:r>
            <a:r>
              <a:rPr lang="tr-TR" sz="2000" dirty="0" smtClean="0"/>
              <a:t> </a:t>
            </a:r>
            <a:r>
              <a:rPr lang="tr-TR" sz="2000" b="1" dirty="0" err="1" smtClean="0"/>
              <a:t>diagnosis</a:t>
            </a:r>
            <a:r>
              <a:rPr lang="tr-TR" sz="2000" b="1" dirty="0"/>
              <a:t> </a:t>
            </a:r>
            <a:r>
              <a:rPr lang="tr-TR" sz="2000" b="1" dirty="0" err="1" smtClean="0"/>
              <a:t>and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prognosis</a:t>
            </a:r>
            <a:r>
              <a:rPr lang="tr-TR" sz="2000" b="1" dirty="0" smtClean="0"/>
              <a:t> of </a:t>
            </a:r>
            <a:r>
              <a:rPr lang="tr-TR" sz="2000" b="1" dirty="0" err="1" smtClean="0"/>
              <a:t>the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disease</a:t>
            </a:r>
            <a:r>
              <a:rPr lang="tr-TR" sz="2000" b="1" dirty="0" smtClean="0"/>
              <a:t>, </a:t>
            </a:r>
            <a:r>
              <a:rPr lang="tr-TR" sz="2000" b="1" dirty="0" err="1" smtClean="0"/>
              <a:t>and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treatment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development</a:t>
            </a:r>
            <a:endParaRPr lang="tr-TR" sz="2000" b="1" dirty="0" smtClean="0"/>
          </a:p>
          <a:p>
            <a:pPr marL="457200" lvl="0" indent="-228600" rtl="0">
              <a:spcBef>
                <a:spcPts val="0"/>
              </a:spcBef>
            </a:pPr>
            <a:endParaRPr lang="en" sz="2000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tr-TR" sz="2000" dirty="0" err="1" smtClean="0"/>
              <a:t>Mainly</a:t>
            </a:r>
            <a:r>
              <a:rPr lang="tr-TR" sz="2000" dirty="0" smtClean="0"/>
              <a:t> done </a:t>
            </a:r>
            <a:r>
              <a:rPr lang="tr-TR" sz="2000" b="1" dirty="0" err="1" smtClean="0"/>
              <a:t>manually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by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experts</a:t>
            </a:r>
            <a:r>
              <a:rPr lang="tr-TR" sz="2000" b="1" dirty="0" smtClean="0"/>
              <a:t> </a:t>
            </a:r>
            <a:endParaRPr lang="tr-TR" sz="2000" b="1" dirty="0" smtClean="0"/>
          </a:p>
          <a:p>
            <a:pPr marL="457200" lvl="0" indent="-228600" rtl="0">
              <a:spcBef>
                <a:spcPts val="0"/>
              </a:spcBef>
            </a:pPr>
            <a:endParaRPr lang="en" sz="2000" dirty="0"/>
          </a:p>
          <a:p>
            <a:pPr marL="457200" lvl="0" indent="-228600" rtl="0">
              <a:spcBef>
                <a:spcPts val="0"/>
              </a:spcBef>
            </a:pPr>
            <a:r>
              <a:rPr lang="tr-TR" sz="2000" dirty="0" err="1" smtClean="0"/>
              <a:t>There</a:t>
            </a:r>
            <a:r>
              <a:rPr lang="tr-TR" sz="2000" dirty="0" smtClean="0"/>
              <a:t> is a </a:t>
            </a:r>
            <a:r>
              <a:rPr lang="tr-TR" sz="2000" b="1" dirty="0" err="1" smtClean="0"/>
              <a:t>need</a:t>
            </a:r>
            <a:r>
              <a:rPr lang="tr-TR" sz="2000" b="1" dirty="0" smtClean="0"/>
              <a:t> </a:t>
            </a:r>
            <a:r>
              <a:rPr lang="tr-TR" sz="2000" dirty="0" err="1" smtClean="0"/>
              <a:t>for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automatic</a:t>
            </a:r>
            <a:r>
              <a:rPr lang="tr-TR" sz="2000" b="1" dirty="0" smtClean="0"/>
              <a:t> </a:t>
            </a:r>
            <a:r>
              <a:rPr lang="tr-TR" sz="2000" dirty="0" err="1" smtClean="0"/>
              <a:t>or</a:t>
            </a:r>
            <a:r>
              <a:rPr lang="tr-TR" sz="2000" b="1" dirty="0" smtClean="0"/>
              <a:t> semi-</a:t>
            </a:r>
            <a:r>
              <a:rPr lang="tr-TR" sz="2000" b="1" dirty="0" err="1" smtClean="0"/>
              <a:t>automatic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methods</a:t>
            </a:r>
            <a:r>
              <a:rPr lang="tr-TR" sz="2000" b="1" dirty="0" smtClean="0"/>
              <a:t> </a:t>
            </a:r>
            <a:endParaRPr lang="tr-TR" sz="2000" b="1" dirty="0" smtClean="0"/>
          </a:p>
          <a:p>
            <a:pPr marL="457200" lvl="0" indent="-228600" rtl="0">
              <a:spcBef>
                <a:spcPts val="0"/>
              </a:spcBef>
            </a:pPr>
            <a:endParaRPr lang="tr-TR" sz="2000" b="1" dirty="0"/>
          </a:p>
          <a:p>
            <a:pPr marL="457200" lvl="0" indent="-228600" rtl="0">
              <a:spcBef>
                <a:spcPts val="0"/>
              </a:spcBef>
            </a:pPr>
            <a:r>
              <a:rPr lang="tr-TR" sz="2000" dirty="0" smtClean="0"/>
              <a:t>Semi-</a:t>
            </a:r>
            <a:r>
              <a:rPr lang="tr-TR" sz="2000" dirty="0" err="1" smtClean="0"/>
              <a:t>automatic</a:t>
            </a:r>
            <a:r>
              <a:rPr lang="tr-TR" sz="2000" dirty="0" smtClean="0"/>
              <a:t> </a:t>
            </a:r>
            <a:r>
              <a:rPr lang="tr-TR" sz="2000" dirty="0" err="1" smtClean="0"/>
              <a:t>tools</a:t>
            </a:r>
            <a:r>
              <a:rPr lang="tr-TR" sz="2000" dirty="0" smtClean="0"/>
              <a:t> </a:t>
            </a:r>
            <a:r>
              <a:rPr lang="tr-TR" sz="2000" dirty="0" err="1" smtClean="0"/>
              <a:t>such</a:t>
            </a:r>
            <a:r>
              <a:rPr lang="tr-TR" sz="2000" dirty="0" smtClean="0"/>
              <a:t> as </a:t>
            </a:r>
            <a:r>
              <a:rPr lang="tr-TR" sz="2000" b="1" dirty="0" smtClean="0"/>
              <a:t>LST</a:t>
            </a:r>
            <a:r>
              <a:rPr lang="tr-TR" sz="2000" dirty="0" smtClean="0"/>
              <a:t> </a:t>
            </a:r>
            <a:r>
              <a:rPr lang="tr-TR" sz="2000" dirty="0" err="1" smtClean="0"/>
              <a:t>exist</a:t>
            </a:r>
            <a:r>
              <a:rPr lang="tr-TR" sz="2000" dirty="0" smtClean="0"/>
              <a:t>, </a:t>
            </a:r>
            <a:r>
              <a:rPr lang="tr-TR" sz="2000" dirty="0" smtClean="0"/>
              <a:t>but </a:t>
            </a:r>
            <a:r>
              <a:rPr lang="tr-TR" sz="2000" b="1" dirty="0" err="1" smtClean="0"/>
              <a:t>have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limited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performance</a:t>
            </a:r>
            <a:r>
              <a:rPr lang="tr-TR" sz="2000" b="1" dirty="0" smtClean="0"/>
              <a:t> </a:t>
            </a:r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29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685800" y="1907658"/>
            <a:ext cx="6487535" cy="10451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tr-TR" dirty="0"/>
              <a:t>2</a:t>
            </a:r>
            <a:r>
              <a:rPr lang="en" dirty="0" smtClean="0"/>
              <a:t>.</a:t>
            </a:r>
            <a:r>
              <a:rPr lang="tr-TR" dirty="0" smtClean="0"/>
              <a:t>OBJECTIVES</a:t>
            </a:r>
            <a:endParaRPr lang="en" dirty="0"/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685800" y="3082250"/>
            <a:ext cx="5008199" cy="687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-75" y="3420000"/>
            <a:ext cx="669599" cy="1723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98954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844425" y="5597"/>
            <a:ext cx="5481574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tr-TR" sz="2800" dirty="0" err="1" smtClean="0"/>
              <a:t>Objectives</a:t>
            </a:r>
            <a:endParaRPr lang="en" sz="2800" dirty="0"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844424" y="1145597"/>
            <a:ext cx="7569887" cy="343318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tr-TR" sz="2000" dirty="0" err="1" smtClean="0"/>
              <a:t>Obtain</a:t>
            </a:r>
            <a:r>
              <a:rPr lang="tr-TR" sz="2000" dirty="0" smtClean="0"/>
              <a:t> a model </a:t>
            </a:r>
            <a:r>
              <a:rPr lang="tr-TR" sz="2000" dirty="0" err="1" smtClean="0"/>
              <a:t>that</a:t>
            </a:r>
            <a:r>
              <a:rPr lang="tr-TR" sz="2000" dirty="0" smtClean="0"/>
              <a:t> </a:t>
            </a:r>
            <a:r>
              <a:rPr lang="tr-TR" sz="2000" dirty="0" err="1" smtClean="0"/>
              <a:t>comes</a:t>
            </a:r>
            <a:r>
              <a:rPr lang="tr-TR" sz="2000" dirty="0" smtClean="0"/>
              <a:t> </a:t>
            </a:r>
            <a:r>
              <a:rPr lang="tr-TR" sz="2000" dirty="0" err="1" smtClean="0"/>
              <a:t>closer</a:t>
            </a:r>
            <a:r>
              <a:rPr lang="tr-TR" sz="2000" dirty="0" smtClean="0"/>
              <a:t> </a:t>
            </a:r>
            <a:r>
              <a:rPr lang="tr-TR" sz="2000" dirty="0" err="1" smtClean="0"/>
              <a:t>to</a:t>
            </a:r>
            <a:r>
              <a:rPr lang="tr-TR" sz="2000" dirty="0" smtClean="0"/>
              <a:t> </a:t>
            </a:r>
            <a:r>
              <a:rPr lang="tr-TR" sz="2000" b="1" dirty="0" err="1" smtClean="0"/>
              <a:t>solving</a:t>
            </a:r>
            <a:r>
              <a:rPr lang="tr-TR" sz="2000" b="1" dirty="0" smtClean="0"/>
              <a:t> MS </a:t>
            </a:r>
            <a:r>
              <a:rPr lang="tr-TR" sz="2000" b="1" dirty="0" err="1" smtClean="0"/>
              <a:t>Segmentation</a:t>
            </a:r>
            <a:r>
              <a:rPr lang="tr-TR" sz="2000" b="1" dirty="0" smtClean="0"/>
              <a:t> problem</a:t>
            </a:r>
          </a:p>
          <a:p>
            <a:pPr marL="457200" lvl="0" indent="-228600" rtl="0">
              <a:spcBef>
                <a:spcPts val="0"/>
              </a:spcBef>
            </a:pPr>
            <a:endParaRPr lang="en" sz="2000" dirty="0" smtClean="0"/>
          </a:p>
          <a:p>
            <a:pPr marL="457200" lvl="0" indent="-228600" rtl="0">
              <a:spcBef>
                <a:spcPts val="0"/>
              </a:spcBef>
            </a:pPr>
            <a:r>
              <a:rPr lang="tr-TR" sz="2000" b="1" dirty="0" err="1" smtClean="0"/>
              <a:t>Explore</a:t>
            </a:r>
            <a:r>
              <a:rPr lang="tr-TR" sz="2000" dirty="0" smtClean="0"/>
              <a:t> </a:t>
            </a:r>
            <a:r>
              <a:rPr lang="tr-TR" sz="2000" dirty="0" err="1" smtClean="0"/>
              <a:t>different</a:t>
            </a:r>
            <a:r>
              <a:rPr lang="tr-TR" sz="2000" dirty="0" smtClean="0"/>
              <a:t> </a:t>
            </a:r>
            <a:r>
              <a:rPr lang="tr-TR" sz="2000" b="1" dirty="0" err="1" smtClean="0"/>
              <a:t>deep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learning</a:t>
            </a:r>
            <a:r>
              <a:rPr lang="tr-TR" sz="2000" b="1" dirty="0" smtClean="0"/>
              <a:t> </a:t>
            </a:r>
            <a:r>
              <a:rPr lang="tr-TR" sz="2000" b="1" dirty="0" err="1" smtClean="0"/>
              <a:t>approaches</a:t>
            </a:r>
            <a:r>
              <a:rPr lang="tr-TR" sz="2000" dirty="0" smtClean="0"/>
              <a:t> </a:t>
            </a:r>
            <a:r>
              <a:rPr lang="tr-TR" sz="2000" dirty="0" err="1" smtClean="0"/>
              <a:t>and</a:t>
            </a:r>
            <a:r>
              <a:rPr lang="tr-TR" sz="2000" dirty="0" smtClean="0"/>
              <a:t> </a:t>
            </a:r>
            <a:r>
              <a:rPr lang="tr-TR" sz="2000" b="1" dirty="0" err="1" smtClean="0"/>
              <a:t>compare</a:t>
            </a:r>
            <a:r>
              <a:rPr lang="tr-TR" sz="2000" dirty="0" smtClean="0"/>
              <a:t> </a:t>
            </a:r>
            <a:r>
              <a:rPr lang="tr-TR" sz="2000" dirty="0" err="1" smtClean="0"/>
              <a:t>them</a:t>
            </a:r>
            <a:endParaRPr lang="tr-TR" sz="2000" dirty="0" smtClean="0"/>
          </a:p>
          <a:p>
            <a:pPr marL="457200" lvl="0" indent="-228600" rtl="0">
              <a:spcBef>
                <a:spcPts val="0"/>
              </a:spcBef>
            </a:pPr>
            <a:endParaRPr lang="en" sz="2000" dirty="0"/>
          </a:p>
          <a:p>
            <a:pPr marL="457200" lvl="0" indent="-228600" rtl="0">
              <a:spcBef>
                <a:spcPts val="0"/>
              </a:spcBef>
            </a:pPr>
            <a:r>
              <a:rPr lang="tr-TR" sz="2000" b="1" dirty="0" err="1" smtClean="0"/>
              <a:t>Outperform</a:t>
            </a:r>
            <a:r>
              <a:rPr lang="tr-TR" sz="2000" dirty="0" smtClean="0"/>
              <a:t> </a:t>
            </a:r>
            <a:r>
              <a:rPr lang="tr-TR" sz="2000" dirty="0" err="1" smtClean="0"/>
              <a:t>commonly</a:t>
            </a:r>
            <a:r>
              <a:rPr lang="tr-TR" sz="2000" dirty="0" smtClean="0"/>
              <a:t> </a:t>
            </a:r>
            <a:r>
              <a:rPr lang="tr-TR" sz="2000" dirty="0" err="1" smtClean="0"/>
              <a:t>used</a:t>
            </a:r>
            <a:r>
              <a:rPr lang="tr-TR" sz="2000" dirty="0" smtClean="0"/>
              <a:t> semi-</a:t>
            </a:r>
            <a:r>
              <a:rPr lang="tr-TR" sz="2000" dirty="0" err="1" smtClean="0"/>
              <a:t>automatic</a:t>
            </a:r>
            <a:r>
              <a:rPr lang="tr-TR" sz="2000" dirty="0" smtClean="0"/>
              <a:t> MS </a:t>
            </a:r>
            <a:r>
              <a:rPr lang="tr-TR" sz="2000" dirty="0" err="1" smtClean="0"/>
              <a:t>Segmentation</a:t>
            </a:r>
            <a:r>
              <a:rPr lang="tr-TR" sz="2000" dirty="0" smtClean="0"/>
              <a:t> </a:t>
            </a:r>
            <a:r>
              <a:rPr lang="tr-TR" sz="2000" dirty="0" err="1" smtClean="0"/>
              <a:t>tool</a:t>
            </a:r>
            <a:r>
              <a:rPr lang="tr-TR" sz="2000" dirty="0" smtClean="0"/>
              <a:t>, </a:t>
            </a:r>
            <a:r>
              <a:rPr lang="tr-TR" sz="2000" dirty="0" err="1" smtClean="0"/>
              <a:t>which</a:t>
            </a:r>
            <a:r>
              <a:rPr lang="tr-TR" sz="2000" dirty="0" smtClean="0"/>
              <a:t> is </a:t>
            </a:r>
            <a:r>
              <a:rPr lang="tr-TR" sz="2000" b="1" dirty="0" smtClean="0"/>
              <a:t>LST</a:t>
            </a:r>
          </a:p>
          <a:p>
            <a:pPr marL="228600" lvl="0" rtl="0">
              <a:spcBef>
                <a:spcPts val="0"/>
              </a:spcBef>
              <a:buNone/>
            </a:pPr>
            <a:endParaRPr lang="tr-TR" sz="2000" dirty="0"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-75" y="0"/>
            <a:ext cx="669599" cy="1139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79522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erimo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574</TotalTime>
  <Words>877</Words>
  <Application>Microsoft Macintosh PowerPoint</Application>
  <PresentationFormat>On-screen Show (16:9)</PresentationFormat>
  <Paragraphs>254</Paragraphs>
  <Slides>39</Slides>
  <Notes>38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0" baseType="lpstr">
      <vt:lpstr>Cerimon template</vt:lpstr>
      <vt:lpstr>MS Lesion Segmentation using Deep Learning</vt:lpstr>
      <vt:lpstr>Outline</vt:lpstr>
      <vt:lpstr>1. INTRODUCTION</vt:lpstr>
      <vt:lpstr>Multiple Sclerosis (MS)</vt:lpstr>
      <vt:lpstr>MAGNETIC RESONANCE IMAGING (MRI)</vt:lpstr>
      <vt:lpstr>MS Lesion</vt:lpstr>
      <vt:lpstr>MS Lesion Segmentation</vt:lpstr>
      <vt:lpstr>2.OBJECTIVES</vt:lpstr>
      <vt:lpstr>Objectives</vt:lpstr>
      <vt:lpstr>3.METHODOLOGY</vt:lpstr>
      <vt:lpstr>Pre-processing MRI Data</vt:lpstr>
      <vt:lpstr>Convolutional Neural Networks (CNN)</vt:lpstr>
      <vt:lpstr>Pillar 1: Patch-based Classification</vt:lpstr>
      <vt:lpstr>Pillar 2: 3-Layer CNN Architecture</vt:lpstr>
      <vt:lpstr>Pillar 3: Cascade Training</vt:lpstr>
      <vt:lpstr>Pillar 4: Clever Sub-Sampling</vt:lpstr>
      <vt:lpstr>7 Different Approaches</vt:lpstr>
      <vt:lpstr>4.EXPERIMENT RESULTS</vt:lpstr>
      <vt:lpstr>Data Set</vt:lpstr>
      <vt:lpstr>Validation – Dice Coefficient (DSC)</vt:lpstr>
      <vt:lpstr>Validation – True Positive Rate (TPR)</vt:lpstr>
      <vt:lpstr>Validation – False Discovery Rate (FDR)</vt:lpstr>
      <vt:lpstr>Validation – Volume Difference (VD)</vt:lpstr>
      <vt:lpstr>Validation – Connected Components</vt:lpstr>
      <vt:lpstr>Best Model – Patch 11 – 3 Class and Cascade</vt:lpstr>
      <vt:lpstr>Model Comparison</vt:lpstr>
      <vt:lpstr>Segmentation</vt:lpstr>
      <vt:lpstr>Segmentation</vt:lpstr>
      <vt:lpstr>Segmentation</vt:lpstr>
      <vt:lpstr>Segmentation</vt:lpstr>
      <vt:lpstr>Segmentation</vt:lpstr>
      <vt:lpstr>Segmentation</vt:lpstr>
      <vt:lpstr>Lesion Load</vt:lpstr>
      <vt:lpstr>5.CONCLUSION</vt:lpstr>
      <vt:lpstr>Conclusions</vt:lpstr>
      <vt:lpstr>6.FUTURE WORK</vt:lpstr>
      <vt:lpstr>Future Work</vt:lpstr>
      <vt:lpstr>THANKS!</vt:lpstr>
      <vt:lpstr>CREDITS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 Lesion Segmentation using Deep Learning</dc:title>
  <cp:lastModifiedBy>profit</cp:lastModifiedBy>
  <cp:revision>81</cp:revision>
  <dcterms:modified xsi:type="dcterms:W3CDTF">2017-07-03T20:56:14Z</dcterms:modified>
</cp:coreProperties>
</file>